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8" r:id="rId4"/>
    <p:sldId id="261" r:id="rId5"/>
    <p:sldId id="263" r:id="rId6"/>
    <p:sldId id="262" r:id="rId7"/>
    <p:sldId id="278" r:id="rId8"/>
    <p:sldId id="264" r:id="rId9"/>
    <p:sldId id="277" r:id="rId10"/>
    <p:sldId id="265" r:id="rId11"/>
    <p:sldId id="267" r:id="rId12"/>
    <p:sldId id="269" r:id="rId13"/>
    <p:sldId id="270" r:id="rId14"/>
    <p:sldId id="271" r:id="rId15"/>
    <p:sldId id="272" r:id="rId16"/>
    <p:sldId id="274" r:id="rId17"/>
    <p:sldId id="266" r:id="rId18"/>
    <p:sldId id="260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7"/>
    <p:restoredTop sz="91860"/>
  </p:normalViewPr>
  <p:slideViewPr>
    <p:cSldViewPr snapToGrid="0">
      <p:cViewPr varScale="1">
        <p:scale>
          <a:sx n="124" d="100"/>
          <a:sy n="124" d="100"/>
        </p:scale>
        <p:origin x="296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E150C-4F44-BB4F-9368-A8C8B1833FEA}" type="datetimeFigureOut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F27F2-1043-2B43-9A0B-CADB1A4D619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27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639A7-4A6B-7A3A-33FD-8D22559C8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7752024-285B-2B5B-3A58-C112BC86B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921DBCA-145C-A824-D924-CF6005F50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8F468B-35E6-3947-8239-A2C6436D0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251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1BFAC-42BB-CA7B-33DA-CF03053E7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5E7776C-C926-6C9F-9F67-88B5DB9D7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51CC1A8-2B97-F192-6380-D044F02EF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57F07B-4F5A-631B-4576-3A6DD60A4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797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F1231-47B4-F8CD-0A08-6D898E6FD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A7B9E8F-17D7-172D-19D8-7EAEB263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A48C358-18B4-FED8-F2C1-EB0A8ECC4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1656B2B-77DC-74DF-5C46-73F0C46019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195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88643-CAD2-55B5-39BC-87280358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9534564-B8D7-7143-A377-371C12297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223B989-6BD2-8C63-BF2C-C02D35E4C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E9CE5B-82AA-9EDB-C4A0-09CD28C25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366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3C0C8-D973-E3B1-96ED-7E45856AF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F983D19-B919-B366-BB65-5688EDA9D9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0F136EA-D99C-CC15-BA1B-15D5682A1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0B75DB6-1ABE-1ED4-D487-DA64A1D22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466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9F74B-62C6-2853-E02D-7E4348024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0325312-3826-7117-0B4C-3D732D52A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37A996D-757E-9047-4F70-7FF505284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BA1E55-F7C8-8DB5-0E2C-F905694B1E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591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B1D2-9D3F-F990-A7C3-C2E72BD30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00A6F05-948A-0913-1293-AA383915D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478A5ED-EFAD-537F-AD97-EC7E6A3F6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66B0780-06A9-93EB-CE97-83BEAA0738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933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639A7-4A6B-7A3A-33FD-8D22559C8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7752024-285B-2B5B-3A58-C112BC86B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921DBCA-145C-A824-D924-CF6005F50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8F468B-35E6-3947-8239-A2C6436D0E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1251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D7314-2723-9214-70E1-89F746F0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647FE09-AE22-E3F2-D8A9-AAEF6F52C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FB0EF24-3FEB-E2D3-B5AB-ED63D00F0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28946FE-FE3D-B456-600A-C658EB849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1699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D777C-0BF2-94CF-3DFE-79D830ABF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3CD38D2-7696-DD8E-F9E4-4BD8178C18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5CCBE39-5646-1B43-BA38-4B0C2C536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AB80CD1-DEA5-EB77-B8B0-0470735674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3404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466BC-B823-134C-2BF6-1EAEA5B55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42E360C-4A4B-1697-DE3A-7BD117D191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BE0A458-B78E-FAA8-4432-2ED0AC017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51E45EB-8E8A-4D74-DED9-1E0AB0C32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8910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29C87-B1CA-A026-5389-63188A915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3ACE887-B78C-6DFE-733E-C15EE8264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72070438-A692-DB0E-19A7-67D6EB783D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EBDA422-EF76-C680-0B50-AAFF810DE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1571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84251-6F4C-A1B9-8F5B-22498F8C6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F119600-B0F4-4B3A-C44C-D9EB31240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FEED107-DF2C-236E-9C39-2E4CD8E46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具体的な目標としては臨地実務実習用のチャットボット開発です。</a:t>
            </a:r>
            <a:br>
              <a:rPr kumimoji="1" lang="en-US" altLang="ja-JP" dirty="0"/>
            </a:br>
            <a:r>
              <a:rPr kumimoji="1" lang="ja-JP" altLang="en-US"/>
              <a:t>これを作ろうと思った理由としては</a:t>
            </a:r>
            <a:r>
              <a:rPr kumimoji="1" lang="en-US" altLang="ja-JP" dirty="0"/>
              <a:t>...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8CACEBC-03D0-BFBD-704A-3F868F0DC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549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F43C0-8C1B-35A7-4AB4-4BD93A5FB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AD99289-4EF4-1ADB-D6A1-7DC094AF2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3D788B2-6A05-1472-971A-6C29AD92B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2F1E3B-6554-8E48-3624-E111ECE70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183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9A568F-C80B-245A-2041-ADE1D42C9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4428F4A-758F-3340-BDE5-C40030E980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4CFDE77-0B07-DC0D-3F62-0C60CE4B5B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8482B9-D35C-8E04-8232-FCC75DD8A5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2086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0B1C4-819B-F002-5B19-1ADDA59E2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0C3BFFA-9801-07F8-A45F-5606F33178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EB81E66-8248-B30D-613F-F3A6E99939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2579AE2-31D3-1860-FFC7-9743427196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8F733-F2B0-8E43-A0D6-741D90D8358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81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006ECC-CCB8-F128-2F90-6380AAB56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FF258F8-3101-CE42-2E68-BAB9C7FE0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A4D4C0C-E2B1-5979-8F87-19FF2949C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304B-4638-1443-8DF4-0BAE16F85C83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EB009F-A97C-2CD3-AEEE-82E87B7D6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2F93A0-461A-5D98-5549-4A1E567CA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11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F86600-FC04-6360-FCA3-E25DD36B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E68033F-B9FD-2447-E6A3-45AFCFF76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6EE1AB-9761-6B67-53E0-D55A62D1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D3EF7-1B16-D54F-AEC4-9939F53C0176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B04944-D314-EED5-8A9F-7ACD5EF7F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FC8FF07-503E-BB67-9D7B-47209231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554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8CDC37A-8680-0E6A-9C41-22311465E7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E1DD823-91D7-5116-E6C4-71DA7D38D3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E188AE8-FB68-1ECF-C2A5-46345964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C6343-0E84-0B40-812A-87A91B437EDA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5CB1E7-C234-1AD8-1F8E-25FB35010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C9EE937-08A9-2386-3237-B1E42F4E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4001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631FF5-867B-8A9A-48CD-751D9959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2282D3-D11F-3934-B880-6AC2DCEB3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608C95-D3EE-50E1-5211-1E6AABA50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63134-370A-744F-94CA-28EF5A9964B8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991461-2C84-B286-9FCD-DE0260D5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9F84EC-EE5C-54D9-79B0-7FDE6E3D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69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137017-607E-A26C-F3AE-EA3E1B3F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9E738B-6DC7-8EA7-7C33-800089359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587CEFF-4E92-7BB8-BD22-A8798F11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1E84D-39FE-7D47-9B7C-444D96FF633B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ACC2EB-CAA7-3D68-80B3-F228C9BE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DBEA5E3-0258-8439-7E9E-7E74EA91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019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D90256-A833-1E10-31AA-FE91B1BA1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D916005-B05B-5B3D-2FD3-B9E89D1E0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E1F68EA-FDCE-389F-30C5-8BA05370AC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2DBC662-E27F-7A48-325E-66659AA66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32845-EC95-AC4B-A8DA-A484C5755391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0ED735-632C-94CF-C5FC-D96497737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8C0B73-595C-8CDA-1C7D-BA0455AC1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842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D54A18-4E0E-E99B-11CC-6C783BA5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CD86B9-6188-2BE9-8E52-C57FC3CD0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3D367CB-C2C4-F49C-BEA8-1D55FA29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302EE2-FFBB-454A-287C-2F944F47F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C4B7B09-D7AF-CEA4-2258-F5A73BAD10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E6B972D-6BD4-006B-1540-6AAB9111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81351-4BE3-AE42-9599-E0FA5334DF4D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5E38DF3-9648-5CEB-431C-6CB31BFD5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26888F6-C9B8-F4AA-5BC2-D93B712A9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72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52A443-34C5-DB52-16FD-A89A2EC5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D76B392-C9CD-3215-137D-2779083BB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6AB23-8BF1-2B45-B646-5CA07103FA89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BBB0B8-E3AE-FAC4-8659-FE339272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F2EB118-6608-EFFC-183C-9BE84C57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988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065AE88-E26E-4B01-B73D-5F5856447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B984-879E-9C45-85DD-A1B92CEE1BA2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24D4B54-869A-3BDC-A917-69104A19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EB4346B-998F-2F5B-4EEB-B7ED1C71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71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100657-9DF3-6EC0-C83B-0344F2B6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524B75-A872-1017-05A7-D484B5D6B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7337602-1383-72BD-0CC6-B6DC7A204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D5AE33-2339-056B-9976-16173D96B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922E5-E364-7744-BC0B-548096CF39C9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197CF61-8107-43C1-3863-6786B18A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14CF7F-88F3-E6DA-9FB9-8CF5252B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5767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7D00A7-D9EC-D36B-7405-01DFDFF46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18A115E-9597-77FC-41DD-77A44BDF37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9C40B1A-B309-A058-AC54-424504FA6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D59770-7F60-FE93-C119-11FB809C3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C839-049F-8143-8D8B-318348F5A920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C757CC2-013A-D358-837D-99AFC7953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650B702-E732-2632-EE09-4710C546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750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B11CE9D4-DECE-F0CD-6A57-3425E2FD2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5E6D456-D0E8-7383-40D3-CC5B814F0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F10355-FDBE-3DB5-CE8B-1274DB5B7B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A1C40F-3734-C94F-AB59-C0C0FD238D4D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C89F8FF-33A5-C6C3-9D19-D8A39F9E4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D994F50-8CF0-C2F6-AE2F-7BFC0257AB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DE0CA9-CDB3-5A4E-A27F-0E7B3BDADC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2982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25.sv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jpe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25.svg"/><Relationship Id="rId10" Type="http://schemas.openxmlformats.org/officeDocument/2006/relationships/image" Target="../media/image2.png"/><Relationship Id="rId4" Type="http://schemas.openxmlformats.org/officeDocument/2006/relationships/image" Target="../media/image24.png"/><Relationship Id="rId9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ws.amazon.com/ja_jp/bedrock/latest/userguide/kb-chunking.html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s://aws.amazon.com/jp/what-is/embeddings-in-machine-learnin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ws.amazon.com/jp/compare/the-difference-between-relational-and-non-relational-databases/" TargetMode="External"/><Relationship Id="rId11" Type="http://schemas.openxmlformats.org/officeDocument/2006/relationships/image" Target="../media/image2.png"/><Relationship Id="rId5" Type="http://schemas.openxmlformats.org/officeDocument/2006/relationships/image" Target="../media/image25.svg"/><Relationship Id="rId10" Type="http://schemas.openxmlformats.org/officeDocument/2006/relationships/hyperlink" Target="https://aws.amazon.com/jp/rds/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aws.amazon.com/jp/bedrock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8.svg"/><Relationship Id="rId12" Type="http://schemas.openxmlformats.org/officeDocument/2006/relationships/image" Target="../media/image13.sv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22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9.png"/><Relationship Id="rId9" Type="http://schemas.openxmlformats.org/officeDocument/2006/relationships/image" Target="../media/image24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25.svg"/><Relationship Id="rId10" Type="http://schemas.openxmlformats.org/officeDocument/2006/relationships/image" Target="../media/image31.sv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298FEFDF-B3C8-EFE5-45A7-F464803424D4}"/>
              </a:ext>
            </a:extLst>
          </p:cNvPr>
          <p:cNvSpPr txBox="1">
            <a:spLocks/>
          </p:cNvSpPr>
          <p:nvPr/>
        </p:nvSpPr>
        <p:spPr>
          <a:xfrm>
            <a:off x="1397832" y="454373"/>
            <a:ext cx="9396335" cy="28117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ja-JP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RAG</a:t>
            </a:r>
            <a:r>
              <a:rPr lang="ja-JP" altLang="en-US" sz="4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と</a:t>
            </a:r>
            <a:r>
              <a:rPr lang="en" altLang="ja-JP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AWS S3</a:t>
            </a:r>
            <a:r>
              <a:rPr lang="ja-JP" altLang="en-US" sz="4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を用いたコンテキスト認識型</a:t>
            </a:r>
            <a:r>
              <a:rPr lang="en" altLang="ja-JP" sz="4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AI</a:t>
            </a:r>
            <a:r>
              <a:rPr lang="ja-JP" altLang="en-US" sz="4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ガイダンスシステム</a:t>
            </a:r>
          </a:p>
        </p:txBody>
      </p:sp>
      <p:sp>
        <p:nvSpPr>
          <p:cNvPr id="6" name="字幕 2">
            <a:extLst>
              <a:ext uri="{FF2B5EF4-FFF2-40B4-BE49-F238E27FC236}">
                <a16:creationId xmlns:a16="http://schemas.microsoft.com/office/drawing/2014/main" id="{B22F94B5-CEDE-3BA0-6F89-A9E6E1223834}"/>
              </a:ext>
            </a:extLst>
          </p:cNvPr>
          <p:cNvSpPr txBox="1">
            <a:spLocks/>
          </p:cNvSpPr>
          <p:nvPr/>
        </p:nvSpPr>
        <p:spPr>
          <a:xfrm>
            <a:off x="2934230" y="4681386"/>
            <a:ext cx="6323542" cy="109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/>
              <a:t>開志専門職大学</a:t>
            </a:r>
            <a:r>
              <a:rPr lang="en-US" altLang="ja-JP" sz="2800" dirty="0"/>
              <a:t> </a:t>
            </a:r>
            <a:r>
              <a:rPr lang="ja-JP" altLang="en-US" sz="2800"/>
              <a:t>情報学部</a:t>
            </a:r>
            <a:r>
              <a:rPr lang="en-US" altLang="ja-JP" sz="2800" dirty="0"/>
              <a:t> </a:t>
            </a:r>
            <a:r>
              <a:rPr lang="ja-JP" altLang="en-US" sz="2800"/>
              <a:t>野村</a:t>
            </a:r>
            <a:r>
              <a:rPr lang="en-US" altLang="ja-JP" sz="2800" dirty="0"/>
              <a:t> </a:t>
            </a:r>
            <a:r>
              <a:rPr lang="ja-JP" altLang="en-US" sz="2800"/>
              <a:t>空仁</a:t>
            </a:r>
            <a:endParaRPr lang="en-US" altLang="ja-JP" sz="2800" dirty="0"/>
          </a:p>
          <a:p>
            <a:r>
              <a:rPr lang="en-US" altLang="ja-JP" sz="2800" dirty="0"/>
              <a:t> </a:t>
            </a:r>
            <a:r>
              <a:rPr lang="ja-JP" altLang="en-US" sz="2800"/>
              <a:t>指導教員：</a:t>
            </a:r>
            <a:r>
              <a:rPr lang="en-US" altLang="ja-JP" sz="2800" dirty="0"/>
              <a:t>Pann Yu Mon</a:t>
            </a:r>
            <a:endParaRPr lang="ja-JP" altLang="en-US" sz="2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CEC3418-B5EA-8C0F-403E-D7CA927824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417646E-BB62-0793-1011-C7843ED2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1" name="タイトル 1">
            <a:extLst>
              <a:ext uri="{FF2B5EF4-FFF2-40B4-BE49-F238E27FC236}">
                <a16:creationId xmlns:a16="http://schemas.microsoft.com/office/drawing/2014/main" id="{B9B5DAFD-A2DA-85B9-BF45-4936A965866C}"/>
              </a:ext>
            </a:extLst>
          </p:cNvPr>
          <p:cNvSpPr txBox="1">
            <a:spLocks/>
          </p:cNvSpPr>
          <p:nvPr/>
        </p:nvSpPr>
        <p:spPr>
          <a:xfrm>
            <a:off x="619594" y="3537430"/>
            <a:ext cx="10952813" cy="9720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ja-JP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Context-Aware AI Guidance System Using RAG and AWS S3</a:t>
            </a:r>
          </a:p>
          <a:p>
            <a:endParaRPr lang="ja-JP" altLang="en-US" sz="28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22E7A73-945A-9161-8968-D45F3C5D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E7D3CC-288B-DD23-2D2D-9CAFA7399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141E9-3241-FD4E-B7B4-F3A316A0F2B4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10" name="図 9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6E206BDB-68E7-57CD-D711-702AE3472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990" y="220390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50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5CFBE-E922-2BD7-DF7D-B77CB6810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AACA5AE1-6A85-341A-EE6C-7BCA3080EB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E938D53-2580-5729-9E45-404D0163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67" y="384532"/>
            <a:ext cx="8227860" cy="997773"/>
          </a:xfrm>
        </p:spPr>
        <p:txBody>
          <a:bodyPr>
            <a:normAutofit/>
          </a:bodyPr>
          <a:lstStyle/>
          <a:p>
            <a:r>
              <a:rPr kumimoji="1"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システム構成図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42C6E27-3787-C54A-A09F-D1CDCE15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880B6D67-C83C-E863-8D8B-DEAE8077FB02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4FB1764E-BBAF-B9E1-2F03-C97CEEEE2F1F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8655EBAB-CC63-BADB-A2B4-BF66A9310BAD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グラフィックス 11" descr="思案中の吹き出し 枠線">
            <a:extLst>
              <a:ext uri="{FF2B5EF4-FFF2-40B4-BE49-F238E27FC236}">
                <a16:creationId xmlns:a16="http://schemas.microsoft.com/office/drawing/2014/main" id="{6EEB471E-B0AD-CABA-B904-D5D1552AF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5623" t="57850" r="54849" b="-21382"/>
          <a:stretch>
            <a:fillRect/>
          </a:stretch>
        </p:blipFill>
        <p:spPr>
          <a:xfrm>
            <a:off x="7129529" y="976000"/>
            <a:ext cx="1200937" cy="1078053"/>
          </a:xfrm>
          <a:custGeom>
            <a:avLst/>
            <a:gdLst>
              <a:gd name="connsiteX0" fmla="*/ 434782 w 1200937"/>
              <a:gd name="connsiteY0" fmla="*/ 0 h 1078053"/>
              <a:gd name="connsiteX1" fmla="*/ 434782 w 1200937"/>
              <a:gd name="connsiteY1" fmla="*/ 715229 h 1078053"/>
              <a:gd name="connsiteX2" fmla="*/ 1200937 w 1200937"/>
              <a:gd name="connsiteY2" fmla="*/ 715229 h 1078053"/>
              <a:gd name="connsiteX3" fmla="*/ 1192211 w 1200937"/>
              <a:gd name="connsiteY3" fmla="*/ 740284 h 1078053"/>
              <a:gd name="connsiteX4" fmla="*/ 620486 w 1200937"/>
              <a:gd name="connsiteY4" fmla="*/ 1078053 h 1078053"/>
              <a:gd name="connsiteX5" fmla="*/ 0 w 1200937"/>
              <a:gd name="connsiteY5" fmla="*/ 525018 h 1078053"/>
              <a:gd name="connsiteX6" fmla="*/ 378965 w 1200937"/>
              <a:gd name="connsiteY6" fmla="*/ 15443 h 1078053"/>
              <a:gd name="connsiteX7" fmla="*/ 434782 w 1200937"/>
              <a:gd name="connsiteY7" fmla="*/ 0 h 107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937" h="1078053">
                <a:moveTo>
                  <a:pt x="434782" y="0"/>
                </a:moveTo>
                <a:lnTo>
                  <a:pt x="434782" y="715229"/>
                </a:lnTo>
                <a:lnTo>
                  <a:pt x="1200937" y="715229"/>
                </a:lnTo>
                <a:lnTo>
                  <a:pt x="1192211" y="740284"/>
                </a:lnTo>
                <a:cubicBezTo>
                  <a:pt x="1098016" y="938777"/>
                  <a:pt x="877500" y="1078053"/>
                  <a:pt x="620486" y="1078053"/>
                </a:cubicBezTo>
                <a:cubicBezTo>
                  <a:pt x="277801" y="1078053"/>
                  <a:pt x="0" y="830451"/>
                  <a:pt x="0" y="525018"/>
                </a:cubicBezTo>
                <a:cubicBezTo>
                  <a:pt x="0" y="295943"/>
                  <a:pt x="156263" y="99399"/>
                  <a:pt x="378965" y="15443"/>
                </a:cubicBezTo>
                <a:lnTo>
                  <a:pt x="434782" y="0"/>
                </a:lnTo>
                <a:close/>
              </a:path>
            </a:pathLst>
          </a:cu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E4C8A69-57FA-2CD5-6921-8AB252B9D457}"/>
              </a:ext>
            </a:extLst>
          </p:cNvPr>
          <p:cNvSpPr/>
          <p:nvPr/>
        </p:nvSpPr>
        <p:spPr>
          <a:xfrm>
            <a:off x="6906864" y="3532387"/>
            <a:ext cx="823133" cy="875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98847BB0-9F6C-B1C7-6E77-F498526135AF}"/>
              </a:ext>
            </a:extLst>
          </p:cNvPr>
          <p:cNvGrpSpPr/>
          <p:nvPr/>
        </p:nvGrpSpPr>
        <p:grpSpPr>
          <a:xfrm>
            <a:off x="479215" y="1382304"/>
            <a:ext cx="11240345" cy="5091163"/>
            <a:chOff x="479215" y="1382304"/>
            <a:chExt cx="11240345" cy="5091163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463A030B-7F6D-01D0-7872-D07375AB4990}"/>
                </a:ext>
              </a:extLst>
            </p:cNvPr>
            <p:cNvSpPr/>
            <p:nvPr/>
          </p:nvSpPr>
          <p:spPr>
            <a:xfrm>
              <a:off x="479215" y="1382304"/>
              <a:ext cx="11240345" cy="5091163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7D3C5CB-DA21-3149-7137-6EAB8D27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" y="1424584"/>
              <a:ext cx="8963384" cy="5041903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507B65AC-DD31-54B5-02BD-779E0D544447}"/>
                </a:ext>
              </a:extLst>
            </p:cNvPr>
            <p:cNvGrpSpPr/>
            <p:nvPr/>
          </p:nvGrpSpPr>
          <p:grpSpPr>
            <a:xfrm>
              <a:off x="9097996" y="2871210"/>
              <a:ext cx="2621564" cy="2310388"/>
              <a:chOff x="9062296" y="2353053"/>
              <a:chExt cx="2621564" cy="2310388"/>
            </a:xfrm>
          </p:grpSpPr>
          <p:sp>
            <p:nvSpPr>
              <p:cNvPr id="13" name="角丸四角形 12">
                <a:extLst>
                  <a:ext uri="{FF2B5EF4-FFF2-40B4-BE49-F238E27FC236}">
                    <a16:creationId xmlns:a16="http://schemas.microsoft.com/office/drawing/2014/main" id="{96142C91-CAE2-8078-9B07-357C735D88D4}"/>
                  </a:ext>
                </a:extLst>
              </p:cNvPr>
              <p:cNvSpPr/>
              <p:nvPr/>
            </p:nvSpPr>
            <p:spPr>
              <a:xfrm>
                <a:off x="9062296" y="2353053"/>
                <a:ext cx="2520104" cy="23103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25564DEB-95E9-2049-E0EA-84FF689F3C11}"/>
                  </a:ext>
                </a:extLst>
              </p:cNvPr>
              <p:cNvSpPr txBox="1"/>
              <p:nvPr/>
            </p:nvSpPr>
            <p:spPr>
              <a:xfrm>
                <a:off x="9474002" y="3303629"/>
                <a:ext cx="19202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/>
                  <a:t>・ベクトル保存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FFF0737D-FC6D-EC86-F468-C694FCD3CB70}"/>
                  </a:ext>
                </a:extLst>
              </p:cNvPr>
              <p:cNvSpPr txBox="1"/>
              <p:nvPr/>
            </p:nvSpPr>
            <p:spPr>
              <a:xfrm>
                <a:off x="9409569" y="2970601"/>
                <a:ext cx="19202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b="1" dirty="0"/>
                  <a:t>Aurora and RDS</a:t>
                </a:r>
                <a:endParaRPr kumimoji="1" lang="ja-JP" altLang="en-US" sz="1600" b="1"/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834D8A5-539B-8C6E-9283-A9E11F7C23CF}"/>
                  </a:ext>
                </a:extLst>
              </p:cNvPr>
              <p:cNvSpPr txBox="1"/>
              <p:nvPr/>
            </p:nvSpPr>
            <p:spPr>
              <a:xfrm>
                <a:off x="9474002" y="3617805"/>
                <a:ext cx="19202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/>
                  <a:t>・</a:t>
                </a:r>
                <a:r>
                  <a:rPr kumimoji="1" lang="en-US" altLang="ja-JP" sz="1600" dirty="0"/>
                  <a:t> </a:t>
                </a:r>
                <a:r>
                  <a:rPr kumimoji="1" lang="ja-JP" altLang="en-US" sz="1600"/>
                  <a:t>類似度検索</a:t>
                </a: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258E323D-714E-2420-7365-F1840C367038}"/>
                  </a:ext>
                </a:extLst>
              </p:cNvPr>
              <p:cNvSpPr txBox="1"/>
              <p:nvPr/>
            </p:nvSpPr>
            <p:spPr>
              <a:xfrm>
                <a:off x="9069071" y="3969578"/>
                <a:ext cx="26147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/>
                  <a:t>・</a:t>
                </a:r>
                <a:r>
                  <a:rPr kumimoji="1" lang="en-US" altLang="ja-JP" sz="1600" dirty="0"/>
                  <a:t> </a:t>
                </a:r>
                <a:r>
                  <a:rPr lang="ja-JP" altLang="en-US" sz="1600"/>
                  <a:t>適当なチャンクを返す</a:t>
                </a:r>
                <a:endParaRPr kumimoji="1" lang="ja-JP" altLang="en-US" sz="1600"/>
              </a:p>
            </p:txBody>
          </p:sp>
        </p:grpSp>
      </p:grpSp>
      <p:pic>
        <p:nvPicPr>
          <p:cNvPr id="16" name="グラフィックス 15" descr="右矢印 単色塗りつぶし">
            <a:extLst>
              <a:ext uri="{FF2B5EF4-FFF2-40B4-BE49-F238E27FC236}">
                <a16:creationId xmlns:a16="http://schemas.microsoft.com/office/drawing/2014/main" id="{4A59ED9B-C2BA-0A15-BC2C-07D8806B62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85386">
            <a:off x="8463914" y="3085206"/>
            <a:ext cx="889512" cy="683991"/>
          </a:xfrm>
          <a:prstGeom prst="rect">
            <a:avLst/>
          </a:prstGeom>
        </p:spPr>
      </p:pic>
      <p:pic>
        <p:nvPicPr>
          <p:cNvPr id="18" name="グラフィックス 17" descr="右矢印 単色塗りつぶし">
            <a:extLst>
              <a:ext uri="{FF2B5EF4-FFF2-40B4-BE49-F238E27FC236}">
                <a16:creationId xmlns:a16="http://schemas.microsoft.com/office/drawing/2014/main" id="{D42D57AE-3897-310B-859F-12AA1A0996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123220">
            <a:off x="8459749" y="4246691"/>
            <a:ext cx="889512" cy="683991"/>
          </a:xfrm>
          <a:prstGeom prst="rect">
            <a:avLst/>
          </a:prstGeom>
        </p:spPr>
      </p:pic>
      <p:pic>
        <p:nvPicPr>
          <p:cNvPr id="20" name="Picture 2" descr="Amazon RDS について教えてください | 株式会社ビヨンド | サーバーのことは全部丸投げ">
            <a:extLst>
              <a:ext uri="{FF2B5EF4-FFF2-40B4-BE49-F238E27FC236}">
                <a16:creationId xmlns:a16="http://schemas.microsoft.com/office/drawing/2014/main" id="{ED61974D-D3AC-8CF4-6147-BC978BFCA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4469" y="2398396"/>
            <a:ext cx="981841" cy="9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5F38458-63E6-B17B-5A34-1E61050D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79222C74-8FBF-FF01-45FB-385E74765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ED71D-A626-BA43-8078-834598D07D03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15" name="図 14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19E47B39-91C6-3CB7-42F2-27E2A90652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1990" y="220390"/>
            <a:ext cx="2806700" cy="469900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8A7616B-13ED-5C3F-19DD-4977D1BC1D16}"/>
              </a:ext>
            </a:extLst>
          </p:cNvPr>
          <p:cNvSpPr/>
          <p:nvPr/>
        </p:nvSpPr>
        <p:spPr>
          <a:xfrm>
            <a:off x="6906864" y="3532387"/>
            <a:ext cx="942592" cy="627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8043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25E08-F00D-EFA1-7315-FB41A8732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9E50E26D-A52D-0DF2-B502-5B67647E9B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DABF4B-6C4A-57A9-908B-3E9D769E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67" y="384532"/>
            <a:ext cx="8227860" cy="997773"/>
          </a:xfrm>
        </p:spPr>
        <p:txBody>
          <a:bodyPr>
            <a:normAutofit/>
          </a:bodyPr>
          <a:lstStyle/>
          <a:p>
            <a:r>
              <a:rPr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各種</a:t>
            </a:r>
            <a:r>
              <a:rPr lang="en-US" altLang="ja-JP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AWS</a:t>
            </a:r>
            <a:r>
              <a:rPr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サービス概要</a:t>
            </a:r>
            <a:endParaRPr kumimoji="1" lang="ja-JP" altLang="en-US" sz="6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C3477DD-FA37-5321-4A3B-4D5124B6AD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9B57E037-81DE-FAC7-AA0F-C9397DCD37DB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54E9AC8C-9477-829A-745E-C48DBFE2A876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EF9DA052-1F93-7BF1-A8F3-B7791D975C7F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F055E92-67BC-A5E1-693A-9C265F6D6E45}"/>
              </a:ext>
            </a:extLst>
          </p:cNvPr>
          <p:cNvSpPr txBox="1"/>
          <p:nvPr/>
        </p:nvSpPr>
        <p:spPr>
          <a:xfrm>
            <a:off x="2288335" y="1755654"/>
            <a:ext cx="275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b="1" dirty="0"/>
              <a:t>Amazon S3</a:t>
            </a:r>
            <a:endParaRPr kumimoji="1" lang="ja-JP" altLang="en-US" sz="3600" b="1"/>
          </a:p>
        </p:txBody>
      </p:sp>
      <p:pic>
        <p:nvPicPr>
          <p:cNvPr id="2050" name="Picture 2" descr="Amazon S3の公開設定を色々とためしてみた #AWS - Qiita">
            <a:extLst>
              <a:ext uri="{FF2B5EF4-FFF2-40B4-BE49-F238E27FC236}">
                <a16:creationId xmlns:a16="http://schemas.microsoft.com/office/drawing/2014/main" id="{09901AD3-C3FC-55BA-E5F4-878E3B750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271" y="2112650"/>
            <a:ext cx="1258651" cy="125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F2A3A3-3016-9161-5275-3A5E8CD76C39}"/>
              </a:ext>
            </a:extLst>
          </p:cNvPr>
          <p:cNvSpPr txBox="1"/>
          <p:nvPr/>
        </p:nvSpPr>
        <p:spPr>
          <a:xfrm>
            <a:off x="2183403" y="2323870"/>
            <a:ext cx="67376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・様々なファイル保存ができるサービス</a:t>
            </a:r>
            <a:endParaRPr kumimoji="1" lang="en-US" altLang="ja-JP" sz="2800" dirty="0"/>
          </a:p>
          <a:p>
            <a:r>
              <a:rPr lang="ja-JP" altLang="en-US" sz="2800"/>
              <a:t>・</a:t>
            </a:r>
            <a:r>
              <a:rPr lang="en-US" altLang="ja-JP" sz="2800" dirty="0"/>
              <a:t>35</a:t>
            </a:r>
            <a:r>
              <a:rPr lang="ja-JP" altLang="en-US" sz="2800"/>
              <a:t>社分の実習ポスター</a:t>
            </a:r>
            <a:r>
              <a:rPr lang="en-US" altLang="ja-JP" sz="2800" dirty="0"/>
              <a:t>PDF</a:t>
            </a:r>
            <a:r>
              <a:rPr lang="ja-JP" altLang="en-US" sz="2800"/>
              <a:t>を保存</a:t>
            </a:r>
            <a:endParaRPr lang="en-US" altLang="ja-JP" sz="2800" dirty="0"/>
          </a:p>
          <a:p>
            <a:r>
              <a:rPr lang="ja-JP" altLang="en-US" sz="2800"/>
              <a:t>・ポスターの総データ量</a:t>
            </a:r>
            <a:r>
              <a:rPr lang="en-US" altLang="ja-JP" sz="2800" dirty="0"/>
              <a:t> </a:t>
            </a:r>
            <a:r>
              <a:rPr lang="en" altLang="ja-JP" sz="2800" dirty="0"/>
              <a:t>51.8MB </a:t>
            </a:r>
            <a:endParaRPr lang="en-US" altLang="ja-JP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E5C4758-6E83-B993-787C-423C726493FE}"/>
              </a:ext>
            </a:extLst>
          </p:cNvPr>
          <p:cNvSpPr txBox="1"/>
          <p:nvPr/>
        </p:nvSpPr>
        <p:spPr>
          <a:xfrm>
            <a:off x="2288335" y="3821432"/>
            <a:ext cx="3829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ja-JP" sz="3600" b="1" dirty="0"/>
              <a:t>Aurora and RDS</a:t>
            </a:r>
            <a:endParaRPr kumimoji="1" lang="ja-JP" altLang="en-US" sz="3600" b="1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E735B19-75B3-0AED-1823-554CFE7637EA}"/>
              </a:ext>
            </a:extLst>
          </p:cNvPr>
          <p:cNvSpPr txBox="1"/>
          <p:nvPr/>
        </p:nvSpPr>
        <p:spPr>
          <a:xfrm>
            <a:off x="2183403" y="4374764"/>
            <a:ext cx="764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・埋め込みモデルからの数値ベクトルを保存</a:t>
            </a:r>
            <a:endParaRPr kumimoji="1" lang="en-US" altLang="ja-JP" sz="2800" dirty="0"/>
          </a:p>
          <a:p>
            <a:r>
              <a:rPr lang="ja-JP" altLang="en-US" sz="2800"/>
              <a:t>・類似度検索をしてチャンクを返す</a:t>
            </a:r>
            <a:endParaRPr lang="en-US" altLang="ja-JP" sz="2800" dirty="0"/>
          </a:p>
        </p:txBody>
      </p:sp>
      <p:pic>
        <p:nvPicPr>
          <p:cNvPr id="31" name="Picture 2" descr="Amazon RDS について教えてください | 株式会社ビヨンド | サーバーのことは全部丸投げ">
            <a:extLst>
              <a:ext uri="{FF2B5EF4-FFF2-40B4-BE49-F238E27FC236}">
                <a16:creationId xmlns:a16="http://schemas.microsoft.com/office/drawing/2014/main" id="{EB26FC6E-072E-24EC-3C8A-9B9B6F14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510" y="3922451"/>
            <a:ext cx="1258651" cy="125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C6D970-A3C4-8441-17BF-0FD0CE9E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847383B-D9E2-9AE1-A282-DBCD480FB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7A7E1-DF43-EC44-AEF7-A157D8F8C5A4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8" name="図 7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5100FDCC-4250-1582-EEEE-613D7B4D2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486" y="87115"/>
            <a:ext cx="2208204" cy="3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70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8641C-FA71-164A-B2A8-ED2445E9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195F9C2B-BE6D-8B94-2DF8-636D20376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83E14AF-9B62-A821-8C9B-6FB58466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67" y="384532"/>
            <a:ext cx="8227860" cy="997773"/>
          </a:xfrm>
        </p:spPr>
        <p:txBody>
          <a:bodyPr>
            <a:normAutofit/>
          </a:bodyPr>
          <a:lstStyle/>
          <a:p>
            <a:r>
              <a:rPr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各種</a:t>
            </a:r>
            <a:r>
              <a:rPr lang="en-US" altLang="ja-JP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AWS</a:t>
            </a:r>
            <a:r>
              <a:rPr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サービス概要</a:t>
            </a:r>
            <a:endParaRPr kumimoji="1" lang="ja-JP" altLang="en-US" sz="6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BBF683D-A6EB-94C9-A75E-3F4C924959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7D99ABC4-4110-6995-9518-F01C2B6C60D6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AAD257A9-0687-53EC-CCD3-36F7D81190B9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A96CC240-A4D6-38C0-A074-E4D8002C8C79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4459A1-A035-C212-4FE7-0569317C07CA}"/>
              </a:ext>
            </a:extLst>
          </p:cNvPr>
          <p:cNvSpPr txBox="1"/>
          <p:nvPr/>
        </p:nvSpPr>
        <p:spPr>
          <a:xfrm>
            <a:off x="2451305" y="1559318"/>
            <a:ext cx="4189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 dirty="0"/>
              <a:t>Amazon Bedrock </a:t>
            </a:r>
            <a:endParaRPr kumimoji="1" lang="ja-JP" altLang="en-US" sz="3200" b="1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9F7863-C511-5658-CFBC-6E0D7AA57B29}"/>
              </a:ext>
            </a:extLst>
          </p:cNvPr>
          <p:cNvSpPr txBox="1"/>
          <p:nvPr/>
        </p:nvSpPr>
        <p:spPr>
          <a:xfrm>
            <a:off x="2346373" y="2132544"/>
            <a:ext cx="8689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・チャンク割</a:t>
            </a:r>
            <a:endParaRPr kumimoji="1" lang="en-US" altLang="ja-JP" sz="2400" dirty="0"/>
          </a:p>
          <a:p>
            <a:r>
              <a:rPr lang="ja-JP" altLang="en-US" sz="2400"/>
              <a:t>・チャット入出力の管理</a:t>
            </a:r>
            <a:endParaRPr lang="en-US" altLang="ja-JP" sz="2400" dirty="0"/>
          </a:p>
          <a:p>
            <a:r>
              <a:rPr lang="ja-JP" altLang="en-US" sz="2400"/>
              <a:t>・</a:t>
            </a:r>
            <a:r>
              <a:rPr lang="en-US" altLang="ja-JP" sz="2400" dirty="0"/>
              <a:t>AI</a:t>
            </a:r>
            <a:r>
              <a:rPr lang="ja-JP" altLang="en-US" sz="2400"/>
              <a:t>モデルの切り替え</a:t>
            </a:r>
            <a:endParaRPr lang="en-US" altLang="ja-JP" sz="2400" dirty="0"/>
          </a:p>
          <a:p>
            <a:r>
              <a:rPr lang="ja-JP" altLang="en-US" sz="2400"/>
              <a:t>・</a:t>
            </a:r>
            <a:r>
              <a:rPr lang="en-US" altLang="ja-JP" sz="2400" dirty="0"/>
              <a:t>1~100</a:t>
            </a:r>
            <a:r>
              <a:rPr lang="ja-JP" altLang="en-US" sz="2400"/>
              <a:t>でチャンク割りを設定可能（今回は</a:t>
            </a:r>
            <a:r>
              <a:rPr lang="en-US" altLang="ja-JP" sz="2400" dirty="0"/>
              <a:t>100</a:t>
            </a:r>
            <a:r>
              <a:rPr lang="ja-JP" altLang="en-US" sz="2400"/>
              <a:t>）</a:t>
            </a:r>
            <a:endParaRPr lang="en-US" altLang="ja-JP" sz="2400" dirty="0"/>
          </a:p>
        </p:txBody>
      </p:sp>
      <p:pic>
        <p:nvPicPr>
          <p:cNvPr id="3074" name="Picture 2" descr="AWS Blogを自動要約！ Amazon Bedrockで作る高度な要約アプリのヒント - ヤサイブログ">
            <a:extLst>
              <a:ext uri="{FF2B5EF4-FFF2-40B4-BE49-F238E27FC236}">
                <a16:creationId xmlns:a16="http://schemas.microsoft.com/office/drawing/2014/main" id="{45C7061B-BC4C-DEDF-B8D5-B580711D5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706" y="156318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角丸四角形吹き出し 3">
            <a:extLst>
              <a:ext uri="{FF2B5EF4-FFF2-40B4-BE49-F238E27FC236}">
                <a16:creationId xmlns:a16="http://schemas.microsoft.com/office/drawing/2014/main" id="{AFAD5058-54B0-CAB7-2B1B-539050580DB5}"/>
              </a:ext>
            </a:extLst>
          </p:cNvPr>
          <p:cNvSpPr/>
          <p:nvPr/>
        </p:nvSpPr>
        <p:spPr>
          <a:xfrm>
            <a:off x="9188970" y="1715551"/>
            <a:ext cx="2007222" cy="519072"/>
          </a:xfrm>
          <a:prstGeom prst="wedgeRoundRectCallout">
            <a:avLst>
              <a:gd name="adj1" fmla="val -64127"/>
              <a:gd name="adj2" fmla="val 4260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C89B900-AD1B-7C99-5849-70C3FDD07576}"/>
              </a:ext>
            </a:extLst>
          </p:cNvPr>
          <p:cNvSpPr txBox="1"/>
          <p:nvPr/>
        </p:nvSpPr>
        <p:spPr>
          <a:xfrm>
            <a:off x="9188970" y="1790421"/>
            <a:ext cx="200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/>
              <a:t>僕が</a:t>
            </a:r>
            <a:r>
              <a:rPr kumimoji="1" lang="ja-JP" altLang="en-US">
                <a:solidFill>
                  <a:srgbClr val="FF0000"/>
                </a:solidFill>
              </a:rPr>
              <a:t>主役</a:t>
            </a:r>
            <a:r>
              <a:rPr kumimoji="1" lang="ja-JP" altLang="en-US"/>
              <a:t>だよ！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206069A-CF90-021C-CC79-678E4391C661}"/>
              </a:ext>
            </a:extLst>
          </p:cNvPr>
          <p:cNvSpPr txBox="1"/>
          <p:nvPr/>
        </p:nvSpPr>
        <p:spPr>
          <a:xfrm>
            <a:off x="2451305" y="3845739"/>
            <a:ext cx="4189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/>
              <a:t>埋め込みモデル</a:t>
            </a:r>
            <a:r>
              <a:rPr lang="en-US" altLang="ja-JP" sz="3200" b="1" dirty="0"/>
              <a:t> </a:t>
            </a:r>
            <a:endParaRPr kumimoji="1" lang="ja-JP" altLang="en-US" sz="3200" b="1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25AF41-1E7C-D4F5-C71E-536FA11046F2}"/>
              </a:ext>
            </a:extLst>
          </p:cNvPr>
          <p:cNvSpPr txBox="1"/>
          <p:nvPr/>
        </p:nvSpPr>
        <p:spPr>
          <a:xfrm>
            <a:off x="2346373" y="4427139"/>
            <a:ext cx="6737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・ユーザの質問からベクトル化</a:t>
            </a:r>
            <a:endParaRPr kumimoji="1" lang="en-US" altLang="ja-JP" sz="2400" dirty="0"/>
          </a:p>
          <a:p>
            <a:r>
              <a:rPr lang="ja-JP" altLang="en-US" sz="2400"/>
              <a:t>・数値ベクトルを</a:t>
            </a:r>
            <a:r>
              <a:rPr lang="en" altLang="ja-JP" sz="2400" dirty="0"/>
              <a:t>Aurora and RDS</a:t>
            </a:r>
            <a:r>
              <a:rPr lang="ja-JP" altLang="en-US" sz="2400"/>
              <a:t>へ</a:t>
            </a:r>
            <a:endParaRPr lang="en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0CC891F-086A-7CA8-00BC-2A41A104BA68}"/>
              </a:ext>
            </a:extLst>
          </p:cNvPr>
          <p:cNvSpPr txBox="1"/>
          <p:nvPr/>
        </p:nvSpPr>
        <p:spPr>
          <a:xfrm>
            <a:off x="2451305" y="5420225"/>
            <a:ext cx="4189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/>
              <a:t>埋め込みモデル</a:t>
            </a:r>
            <a:r>
              <a:rPr lang="en-US" altLang="ja-JP" sz="3200" b="1" dirty="0"/>
              <a:t> </a:t>
            </a:r>
            <a:endParaRPr kumimoji="1" lang="ja-JP" altLang="en-US" sz="3200" b="1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EBDD433-892E-72D7-18F9-1F9F15572306}"/>
              </a:ext>
            </a:extLst>
          </p:cNvPr>
          <p:cNvSpPr txBox="1"/>
          <p:nvPr/>
        </p:nvSpPr>
        <p:spPr>
          <a:xfrm>
            <a:off x="2346373" y="6005000"/>
            <a:ext cx="673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/>
              <a:t>・適当なチャンクを元に自然な文章を作成</a:t>
            </a:r>
            <a:endParaRPr lang="en" altLang="ja-JP" sz="2400" dirty="0"/>
          </a:p>
        </p:txBody>
      </p:sp>
      <p:pic>
        <p:nvPicPr>
          <p:cNvPr id="20" name="グラフィックス 19" descr="歯車付きの頭 単色塗りつぶし">
            <a:extLst>
              <a:ext uri="{FF2B5EF4-FFF2-40B4-BE49-F238E27FC236}">
                <a16:creationId xmlns:a16="http://schemas.microsoft.com/office/drawing/2014/main" id="{FF664A75-F0EF-5322-7119-436D6495D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1705" y="3742169"/>
            <a:ext cx="914400" cy="91440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10CF0A4-380C-3AE9-7B27-53B5462D4880}"/>
              </a:ext>
            </a:extLst>
          </p:cNvPr>
          <p:cNvSpPr txBox="1"/>
          <p:nvPr/>
        </p:nvSpPr>
        <p:spPr>
          <a:xfrm>
            <a:off x="7667523" y="4613502"/>
            <a:ext cx="336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b="1" dirty="0"/>
              <a:t>Cohere</a:t>
            </a:r>
          </a:p>
          <a:p>
            <a:pPr algn="ctr"/>
            <a:r>
              <a:rPr lang="en" altLang="ja-JP" sz="1600" b="1" dirty="0"/>
              <a:t>Embed Multilingual</a:t>
            </a:r>
          </a:p>
        </p:txBody>
      </p:sp>
      <p:pic>
        <p:nvPicPr>
          <p:cNvPr id="22" name="グラフィックス 21" descr="歯車付きの頭 単色塗りつぶし">
            <a:extLst>
              <a:ext uri="{FF2B5EF4-FFF2-40B4-BE49-F238E27FC236}">
                <a16:creationId xmlns:a16="http://schemas.microsoft.com/office/drawing/2014/main" id="{2D556697-22BE-335E-0264-4BE8055E7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91705" y="5324656"/>
            <a:ext cx="914400" cy="91440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515D7DD-4010-262A-9301-E452A59C6D43}"/>
              </a:ext>
            </a:extLst>
          </p:cNvPr>
          <p:cNvSpPr txBox="1"/>
          <p:nvPr/>
        </p:nvSpPr>
        <p:spPr>
          <a:xfrm>
            <a:off x="7667523" y="6164115"/>
            <a:ext cx="3368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ja-JP" sz="1600" b="1" dirty="0"/>
              <a:t>Anthropic</a:t>
            </a:r>
          </a:p>
          <a:p>
            <a:pPr algn="ctr"/>
            <a:r>
              <a:rPr lang="en" altLang="ja-JP" sz="1600" b="1" dirty="0"/>
              <a:t>Claude 3.7 Sonnet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87F6EC-BF9B-886C-7439-4DBA7A39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900625B0-4175-634C-D36D-BF1E6681E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1C2AE-7C65-D042-B88B-6F7870B59FEF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13" name="図 12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F6293D14-E93E-B1A9-95B5-261FDD1D2F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293" y="80649"/>
            <a:ext cx="2007223" cy="33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32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2D1BC-4840-C573-D229-E50F8F955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64B2E2EB-E77E-7275-0510-F821DF34B7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7F85179-BB53-A2CF-8CFD-7C0D3385C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67" y="384532"/>
            <a:ext cx="8227860" cy="997773"/>
          </a:xfrm>
        </p:spPr>
        <p:txBody>
          <a:bodyPr>
            <a:normAutofit/>
          </a:bodyPr>
          <a:lstStyle/>
          <a:p>
            <a:r>
              <a:rPr kumimoji="1"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システム構成図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1124FB9-80AD-720E-DA39-35088E08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41D97D90-1939-668B-C117-29CFE7C5C104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24633DE0-62D2-11E9-B8BD-215D56AE9C6D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4E6416B8-D8D8-75BA-4705-BA3B7618084D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グラフィックス 11" descr="思案中の吹き出し 枠線">
            <a:extLst>
              <a:ext uri="{FF2B5EF4-FFF2-40B4-BE49-F238E27FC236}">
                <a16:creationId xmlns:a16="http://schemas.microsoft.com/office/drawing/2014/main" id="{CED30A94-B181-FE05-28D0-B93DAFE98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5623" t="57850" r="54849" b="-21382"/>
          <a:stretch>
            <a:fillRect/>
          </a:stretch>
        </p:blipFill>
        <p:spPr>
          <a:xfrm>
            <a:off x="7129529" y="976000"/>
            <a:ext cx="1200937" cy="1078053"/>
          </a:xfrm>
          <a:custGeom>
            <a:avLst/>
            <a:gdLst>
              <a:gd name="connsiteX0" fmla="*/ 434782 w 1200937"/>
              <a:gd name="connsiteY0" fmla="*/ 0 h 1078053"/>
              <a:gd name="connsiteX1" fmla="*/ 434782 w 1200937"/>
              <a:gd name="connsiteY1" fmla="*/ 715229 h 1078053"/>
              <a:gd name="connsiteX2" fmla="*/ 1200937 w 1200937"/>
              <a:gd name="connsiteY2" fmla="*/ 715229 h 1078053"/>
              <a:gd name="connsiteX3" fmla="*/ 1192211 w 1200937"/>
              <a:gd name="connsiteY3" fmla="*/ 740284 h 1078053"/>
              <a:gd name="connsiteX4" fmla="*/ 620486 w 1200937"/>
              <a:gd name="connsiteY4" fmla="*/ 1078053 h 1078053"/>
              <a:gd name="connsiteX5" fmla="*/ 0 w 1200937"/>
              <a:gd name="connsiteY5" fmla="*/ 525018 h 1078053"/>
              <a:gd name="connsiteX6" fmla="*/ 378965 w 1200937"/>
              <a:gd name="connsiteY6" fmla="*/ 15443 h 1078053"/>
              <a:gd name="connsiteX7" fmla="*/ 434782 w 1200937"/>
              <a:gd name="connsiteY7" fmla="*/ 0 h 107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937" h="1078053">
                <a:moveTo>
                  <a:pt x="434782" y="0"/>
                </a:moveTo>
                <a:lnTo>
                  <a:pt x="434782" y="715229"/>
                </a:lnTo>
                <a:lnTo>
                  <a:pt x="1200937" y="715229"/>
                </a:lnTo>
                <a:lnTo>
                  <a:pt x="1192211" y="740284"/>
                </a:lnTo>
                <a:cubicBezTo>
                  <a:pt x="1098016" y="938777"/>
                  <a:pt x="877500" y="1078053"/>
                  <a:pt x="620486" y="1078053"/>
                </a:cubicBezTo>
                <a:cubicBezTo>
                  <a:pt x="277801" y="1078053"/>
                  <a:pt x="0" y="830451"/>
                  <a:pt x="0" y="525018"/>
                </a:cubicBezTo>
                <a:cubicBezTo>
                  <a:pt x="0" y="295943"/>
                  <a:pt x="156263" y="99399"/>
                  <a:pt x="378965" y="15443"/>
                </a:cubicBezTo>
                <a:lnTo>
                  <a:pt x="434782" y="0"/>
                </a:lnTo>
                <a:close/>
              </a:path>
            </a:pathLst>
          </a:cu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BB6DD0E-65E7-2DFC-33D5-E910E942066A}"/>
              </a:ext>
            </a:extLst>
          </p:cNvPr>
          <p:cNvSpPr/>
          <p:nvPr/>
        </p:nvSpPr>
        <p:spPr>
          <a:xfrm>
            <a:off x="6906864" y="3532387"/>
            <a:ext cx="823133" cy="875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18E31E9-9507-D02A-242A-E91023C000BF}"/>
              </a:ext>
            </a:extLst>
          </p:cNvPr>
          <p:cNvGrpSpPr/>
          <p:nvPr/>
        </p:nvGrpSpPr>
        <p:grpSpPr>
          <a:xfrm>
            <a:off x="479215" y="1382304"/>
            <a:ext cx="11276869" cy="5091163"/>
            <a:chOff x="479215" y="1382304"/>
            <a:chExt cx="11276869" cy="5091163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691D94DB-B7A2-081C-654E-8F266B23EBCA}"/>
                </a:ext>
              </a:extLst>
            </p:cNvPr>
            <p:cNvSpPr/>
            <p:nvPr/>
          </p:nvSpPr>
          <p:spPr>
            <a:xfrm>
              <a:off x="479215" y="1382304"/>
              <a:ext cx="11240345" cy="5091163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CC49CFB-9B8C-E3BB-726F-1D685C5BA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" y="1424584"/>
              <a:ext cx="8963384" cy="5041903"/>
            </a:xfrm>
            <a:prstGeom prst="rect">
              <a:avLst/>
            </a:prstGeom>
            <a:ln w="19050">
              <a:noFill/>
            </a:ln>
          </p:spPr>
        </p:pic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70FF171A-8CAB-C5D8-F4AE-16ACACAD95CC}"/>
                </a:ext>
              </a:extLst>
            </p:cNvPr>
            <p:cNvGrpSpPr/>
            <p:nvPr/>
          </p:nvGrpSpPr>
          <p:grpSpPr>
            <a:xfrm>
              <a:off x="9097996" y="2871210"/>
              <a:ext cx="2658088" cy="2310388"/>
              <a:chOff x="9062296" y="2353053"/>
              <a:chExt cx="2658088" cy="2310388"/>
            </a:xfrm>
          </p:grpSpPr>
          <p:sp>
            <p:nvSpPr>
              <p:cNvPr id="13" name="角丸四角形 12">
                <a:extLst>
                  <a:ext uri="{FF2B5EF4-FFF2-40B4-BE49-F238E27FC236}">
                    <a16:creationId xmlns:a16="http://schemas.microsoft.com/office/drawing/2014/main" id="{1F3484A8-326B-AC44-05A4-E8854C4F5581}"/>
                  </a:ext>
                </a:extLst>
              </p:cNvPr>
              <p:cNvSpPr/>
              <p:nvPr/>
            </p:nvSpPr>
            <p:spPr>
              <a:xfrm>
                <a:off x="9062296" y="2353053"/>
                <a:ext cx="2520104" cy="23103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" name="テキスト ボックス 7">
                <a:extLst>
                  <a:ext uri="{FF2B5EF4-FFF2-40B4-BE49-F238E27FC236}">
                    <a16:creationId xmlns:a16="http://schemas.microsoft.com/office/drawing/2014/main" id="{F8B7DFC8-EA95-8B84-C173-E287F06019B1}"/>
                  </a:ext>
                </a:extLst>
              </p:cNvPr>
              <p:cNvSpPr txBox="1"/>
              <p:nvPr/>
            </p:nvSpPr>
            <p:spPr>
              <a:xfrm>
                <a:off x="9452870" y="3286107"/>
                <a:ext cx="19202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/>
                  <a:t>・ベクトル保存</a:t>
                </a:r>
              </a:p>
            </p:txBody>
          </p:sp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3F46D0B-EA8B-7742-1FF3-D8A756BF907B}"/>
                  </a:ext>
                </a:extLst>
              </p:cNvPr>
              <p:cNvSpPr txBox="1"/>
              <p:nvPr/>
            </p:nvSpPr>
            <p:spPr>
              <a:xfrm>
                <a:off x="9391720" y="2971267"/>
                <a:ext cx="19202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ja-JP" sz="1600" b="1" dirty="0"/>
                  <a:t>Aurora and RDS</a:t>
                </a:r>
                <a:endParaRPr lang="ja-JP" altLang="en-US" sz="1600" b="1"/>
              </a:p>
            </p:txBody>
          </p:sp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4722E3E8-9495-FA0B-50C5-9922DF7FFCAE}"/>
                  </a:ext>
                </a:extLst>
              </p:cNvPr>
              <p:cNvSpPr txBox="1"/>
              <p:nvPr/>
            </p:nvSpPr>
            <p:spPr>
              <a:xfrm>
                <a:off x="9452870" y="3600283"/>
                <a:ext cx="19202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/>
                  <a:t>・</a:t>
                </a:r>
                <a:r>
                  <a:rPr kumimoji="1" lang="en-US" altLang="ja-JP" sz="1600" dirty="0"/>
                  <a:t> </a:t>
                </a:r>
                <a:r>
                  <a:rPr kumimoji="1" lang="ja-JP" altLang="en-US" sz="1600"/>
                  <a:t>類似度検索</a:t>
                </a:r>
              </a:p>
            </p:txBody>
          </p:sp>
          <p:sp>
            <p:nvSpPr>
              <p:cNvPr id="11" name="テキスト ボックス 10">
                <a:extLst>
                  <a:ext uri="{FF2B5EF4-FFF2-40B4-BE49-F238E27FC236}">
                    <a16:creationId xmlns:a16="http://schemas.microsoft.com/office/drawing/2014/main" id="{93F5675C-8E65-8ADB-C86B-8607D12A6C43}"/>
                  </a:ext>
                </a:extLst>
              </p:cNvPr>
              <p:cNvSpPr txBox="1"/>
              <p:nvPr/>
            </p:nvSpPr>
            <p:spPr>
              <a:xfrm>
                <a:off x="9105595" y="3949163"/>
                <a:ext cx="261478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/>
                  <a:t>・</a:t>
                </a:r>
                <a:r>
                  <a:rPr kumimoji="1" lang="en-US" altLang="ja-JP" sz="1600" dirty="0"/>
                  <a:t> </a:t>
                </a:r>
                <a:r>
                  <a:rPr lang="ja-JP" altLang="en-US" sz="1600"/>
                  <a:t>適当なチャンクを返す</a:t>
                </a:r>
                <a:endParaRPr kumimoji="1" lang="ja-JP" altLang="en-US" sz="1600"/>
              </a:p>
            </p:txBody>
          </p:sp>
        </p:grpSp>
      </p:grpSp>
      <p:pic>
        <p:nvPicPr>
          <p:cNvPr id="16" name="グラフィックス 15" descr="右矢印 単色塗りつぶし">
            <a:extLst>
              <a:ext uri="{FF2B5EF4-FFF2-40B4-BE49-F238E27FC236}">
                <a16:creationId xmlns:a16="http://schemas.microsoft.com/office/drawing/2014/main" id="{54CD2273-B367-3103-BC35-612AE9F01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85386">
            <a:off x="8463914" y="3085206"/>
            <a:ext cx="889512" cy="683991"/>
          </a:xfrm>
          <a:prstGeom prst="rect">
            <a:avLst/>
          </a:prstGeom>
        </p:spPr>
      </p:pic>
      <p:pic>
        <p:nvPicPr>
          <p:cNvPr id="18" name="グラフィックス 17" descr="右矢印 単色塗りつぶし">
            <a:extLst>
              <a:ext uri="{FF2B5EF4-FFF2-40B4-BE49-F238E27FC236}">
                <a16:creationId xmlns:a16="http://schemas.microsoft.com/office/drawing/2014/main" id="{E13B1723-FADD-06C6-6B9B-35DEBD7FC1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123220">
            <a:off x="8459749" y="4246691"/>
            <a:ext cx="889512" cy="683991"/>
          </a:xfrm>
          <a:prstGeom prst="rect">
            <a:avLst/>
          </a:prstGeom>
        </p:spPr>
      </p:pic>
      <p:pic>
        <p:nvPicPr>
          <p:cNvPr id="4098" name="Picture 2" descr="Amazon RDS について教えてください | 株式会社ビヨンド | サーバーのことは全部丸投げ">
            <a:extLst>
              <a:ext uri="{FF2B5EF4-FFF2-40B4-BE49-F238E27FC236}">
                <a16:creationId xmlns:a16="http://schemas.microsoft.com/office/drawing/2014/main" id="{C13C435E-365A-D9D2-3580-241DC2E53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620" y="2515023"/>
            <a:ext cx="981841" cy="98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0848327-D957-21D5-2D7E-C57226C3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5D5D62AA-CC55-80A2-B7BD-1D93BDB1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74F1-2466-D24A-B33A-9D940DB27653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D6BC5A0-EA55-751A-284B-40DE3AB36DD0}"/>
              </a:ext>
            </a:extLst>
          </p:cNvPr>
          <p:cNvSpPr/>
          <p:nvPr/>
        </p:nvSpPr>
        <p:spPr>
          <a:xfrm>
            <a:off x="6906864" y="3427201"/>
            <a:ext cx="1017936" cy="861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78B0C9C1-7527-D9C6-E5F5-CF00EAA4CB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1990" y="220390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8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D47C0-BDC9-2E9A-ABA0-19178F05C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277464FE-9718-D56A-7D60-A087EF8B0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50FFFA0-A252-71FB-3538-0C9C96C91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67" y="384532"/>
            <a:ext cx="8227860" cy="997773"/>
          </a:xfrm>
        </p:spPr>
        <p:txBody>
          <a:bodyPr>
            <a:normAutofit/>
          </a:bodyPr>
          <a:lstStyle/>
          <a:p>
            <a:r>
              <a:rPr kumimoji="1"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まとめ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A561E268-981C-6A6F-7DBE-0D05C89221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9D447FA3-B569-67D5-F383-E61301B14232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3919C8A2-2198-D532-995B-2A3796CF4CAB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77841AF3-CB9D-629F-3A0D-A02C25FA2ABD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グラフィックス 11" descr="思案中の吹き出し 枠線">
            <a:extLst>
              <a:ext uri="{FF2B5EF4-FFF2-40B4-BE49-F238E27FC236}">
                <a16:creationId xmlns:a16="http://schemas.microsoft.com/office/drawing/2014/main" id="{CE7AB3F3-AF1B-3A59-8367-D8EE9BAE8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5623" t="57850" r="54849" b="-21382"/>
          <a:stretch>
            <a:fillRect/>
          </a:stretch>
        </p:blipFill>
        <p:spPr>
          <a:xfrm>
            <a:off x="7129529" y="976000"/>
            <a:ext cx="1200937" cy="1078053"/>
          </a:xfrm>
          <a:custGeom>
            <a:avLst/>
            <a:gdLst>
              <a:gd name="connsiteX0" fmla="*/ 434782 w 1200937"/>
              <a:gd name="connsiteY0" fmla="*/ 0 h 1078053"/>
              <a:gd name="connsiteX1" fmla="*/ 434782 w 1200937"/>
              <a:gd name="connsiteY1" fmla="*/ 715229 h 1078053"/>
              <a:gd name="connsiteX2" fmla="*/ 1200937 w 1200937"/>
              <a:gd name="connsiteY2" fmla="*/ 715229 h 1078053"/>
              <a:gd name="connsiteX3" fmla="*/ 1192211 w 1200937"/>
              <a:gd name="connsiteY3" fmla="*/ 740284 h 1078053"/>
              <a:gd name="connsiteX4" fmla="*/ 620486 w 1200937"/>
              <a:gd name="connsiteY4" fmla="*/ 1078053 h 1078053"/>
              <a:gd name="connsiteX5" fmla="*/ 0 w 1200937"/>
              <a:gd name="connsiteY5" fmla="*/ 525018 h 1078053"/>
              <a:gd name="connsiteX6" fmla="*/ 378965 w 1200937"/>
              <a:gd name="connsiteY6" fmla="*/ 15443 h 1078053"/>
              <a:gd name="connsiteX7" fmla="*/ 434782 w 1200937"/>
              <a:gd name="connsiteY7" fmla="*/ 0 h 107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937" h="1078053">
                <a:moveTo>
                  <a:pt x="434782" y="0"/>
                </a:moveTo>
                <a:lnTo>
                  <a:pt x="434782" y="715229"/>
                </a:lnTo>
                <a:lnTo>
                  <a:pt x="1200937" y="715229"/>
                </a:lnTo>
                <a:lnTo>
                  <a:pt x="1192211" y="740284"/>
                </a:lnTo>
                <a:cubicBezTo>
                  <a:pt x="1098016" y="938777"/>
                  <a:pt x="877500" y="1078053"/>
                  <a:pt x="620486" y="1078053"/>
                </a:cubicBezTo>
                <a:cubicBezTo>
                  <a:pt x="277801" y="1078053"/>
                  <a:pt x="0" y="830451"/>
                  <a:pt x="0" y="525018"/>
                </a:cubicBezTo>
                <a:cubicBezTo>
                  <a:pt x="0" y="295943"/>
                  <a:pt x="156263" y="99399"/>
                  <a:pt x="378965" y="15443"/>
                </a:cubicBezTo>
                <a:lnTo>
                  <a:pt x="434782" y="0"/>
                </a:lnTo>
                <a:close/>
              </a:path>
            </a:pathLst>
          </a:cu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6AB2FD3-E634-E988-F8F2-10F22FBFC88B}"/>
              </a:ext>
            </a:extLst>
          </p:cNvPr>
          <p:cNvSpPr/>
          <p:nvPr/>
        </p:nvSpPr>
        <p:spPr>
          <a:xfrm>
            <a:off x="6906864" y="3532387"/>
            <a:ext cx="823133" cy="8755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2ACD82-8F86-B1FB-93A8-EA2E2952C69A}"/>
              </a:ext>
            </a:extLst>
          </p:cNvPr>
          <p:cNvSpPr txBox="1"/>
          <p:nvPr/>
        </p:nvSpPr>
        <p:spPr>
          <a:xfrm>
            <a:off x="2317388" y="2332402"/>
            <a:ext cx="75572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１</a:t>
            </a:r>
            <a:r>
              <a:rPr lang="en-US" altLang="ja-JP" sz="2800" dirty="0"/>
              <a:t>,</a:t>
            </a:r>
            <a:r>
              <a:rPr lang="ja-JP" altLang="en-US" sz="2800"/>
              <a:t>ポスターのデータをチャンク分け</a:t>
            </a:r>
            <a:br>
              <a:rPr lang="en-US" altLang="ja-JP" sz="2800" dirty="0"/>
            </a:br>
            <a:r>
              <a:rPr lang="ja-JP" altLang="en-US" sz="2800"/>
              <a:t>２</a:t>
            </a:r>
            <a:r>
              <a:rPr lang="en-US" altLang="ja-JP" sz="2800" dirty="0"/>
              <a:t>,</a:t>
            </a:r>
            <a:r>
              <a:rPr lang="ja-JP" altLang="en-US" sz="2800"/>
              <a:t>ユーザの質問に近いチャンクを探し出す</a:t>
            </a:r>
            <a:endParaRPr lang="en-US" altLang="ja-JP" sz="2800" dirty="0"/>
          </a:p>
          <a:p>
            <a:r>
              <a:rPr kumimoji="1" lang="ja-JP" altLang="en-US" sz="2800"/>
              <a:t>３</a:t>
            </a:r>
            <a:r>
              <a:rPr kumimoji="1" lang="en-US" altLang="ja-JP" sz="2800" dirty="0"/>
              <a:t>,</a:t>
            </a:r>
            <a:r>
              <a:rPr kumimoji="1" lang="ja-JP" altLang="en-US" sz="2800"/>
              <a:t>そのチャンクを根拠に回答をユーザに返す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D261B0-D1A7-91E6-ACB2-63CBFEBD4F29}"/>
              </a:ext>
            </a:extLst>
          </p:cNvPr>
          <p:cNvSpPr txBox="1"/>
          <p:nvPr/>
        </p:nvSpPr>
        <p:spPr>
          <a:xfrm>
            <a:off x="2317388" y="1813868"/>
            <a:ext cx="1889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簡易</a:t>
            </a:r>
            <a:r>
              <a:rPr kumimoji="1" lang="ja-JP" altLang="en-US" sz="2800" b="1"/>
              <a:t>解説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FBDC48F-B498-C98F-A5EE-2C0A6E17F9B3}"/>
              </a:ext>
            </a:extLst>
          </p:cNvPr>
          <p:cNvSpPr txBox="1"/>
          <p:nvPr/>
        </p:nvSpPr>
        <p:spPr>
          <a:xfrm>
            <a:off x="2366536" y="4158394"/>
            <a:ext cx="1889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すなわち</a:t>
            </a:r>
            <a:r>
              <a:rPr lang="en-US" altLang="ja-JP" sz="2800" b="1" dirty="0"/>
              <a:t>...</a:t>
            </a:r>
            <a:endParaRPr kumimoji="1" lang="ja-JP" altLang="en-US" sz="2800" b="1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1BAEAF0-9BAF-9D33-D8AF-3E5C8E48DBA4}"/>
              </a:ext>
            </a:extLst>
          </p:cNvPr>
          <p:cNvSpPr txBox="1"/>
          <p:nvPr/>
        </p:nvSpPr>
        <p:spPr>
          <a:xfrm>
            <a:off x="2317388" y="4672180"/>
            <a:ext cx="8820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統計的なデータ出力が苦手</a:t>
            </a:r>
            <a:r>
              <a:rPr lang="en-US" altLang="ja-JP" sz="2800" dirty="0"/>
              <a:t>...</a:t>
            </a:r>
          </a:p>
          <a:p>
            <a:r>
              <a:rPr kumimoji="1" lang="ja-JP" altLang="en-US" sz="2800"/>
              <a:t>例えば、「</a:t>
            </a:r>
            <a:r>
              <a:rPr lang="ja-JP" altLang="en-US" sz="2800"/>
              <a:t>〇〇年度の受け入れ</a:t>
            </a:r>
            <a:r>
              <a:rPr kumimoji="1" lang="ja-JP" altLang="en-US" sz="2800"/>
              <a:t>企業数は？」など</a:t>
            </a:r>
            <a:endParaRPr kumimoji="1" lang="en-US" altLang="ja-JP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6CA646E-8C5F-D258-8F41-F0B2908C7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464E5C-767A-21BD-DDFF-52D2BE858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EFA7A-775C-AB46-886B-5839ECE3CE32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8" name="図 7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7FDC541E-04F2-AEC9-5897-8264AA4A9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990" y="220390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96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7EF87-22E4-1C61-1C00-28A130A3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373EC3BC-8987-474E-DDA6-3B0AA862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CBD39EB-4272-DD63-7D21-6D00A059E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070" y="551130"/>
            <a:ext cx="8227860" cy="997773"/>
          </a:xfrm>
        </p:spPr>
        <p:txBody>
          <a:bodyPr>
            <a:normAutofit/>
          </a:bodyPr>
          <a:lstStyle/>
          <a:p>
            <a:r>
              <a:rPr kumimoji="1"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参考文献一覧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AAB0920-BEBA-0F2C-E0A3-5E3980F4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1D1FBE9B-0AFB-E23A-A460-6D06221133ED}"/>
              </a:ext>
            </a:extLst>
          </p:cNvPr>
          <p:cNvSpPr/>
          <p:nvPr/>
        </p:nvSpPr>
        <p:spPr>
          <a:xfrm rot="5400000">
            <a:off x="1252645" y="7267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F22C59D1-A599-19A1-EAA6-51E5CDECF29C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F6758F13-EAB0-9B09-5985-6E8A982F3C9B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グラフィックス 11" descr="思案中の吹き出し 枠線">
            <a:extLst>
              <a:ext uri="{FF2B5EF4-FFF2-40B4-BE49-F238E27FC236}">
                <a16:creationId xmlns:a16="http://schemas.microsoft.com/office/drawing/2014/main" id="{CAAE8048-D7B5-C6C8-3BED-78F55BFBD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5623" t="57850" r="54849" b="-21382"/>
          <a:stretch>
            <a:fillRect/>
          </a:stretch>
        </p:blipFill>
        <p:spPr>
          <a:xfrm>
            <a:off x="7129529" y="976000"/>
            <a:ext cx="1200937" cy="1078053"/>
          </a:xfrm>
          <a:custGeom>
            <a:avLst/>
            <a:gdLst>
              <a:gd name="connsiteX0" fmla="*/ 434782 w 1200937"/>
              <a:gd name="connsiteY0" fmla="*/ 0 h 1078053"/>
              <a:gd name="connsiteX1" fmla="*/ 434782 w 1200937"/>
              <a:gd name="connsiteY1" fmla="*/ 715229 h 1078053"/>
              <a:gd name="connsiteX2" fmla="*/ 1200937 w 1200937"/>
              <a:gd name="connsiteY2" fmla="*/ 715229 h 1078053"/>
              <a:gd name="connsiteX3" fmla="*/ 1192211 w 1200937"/>
              <a:gd name="connsiteY3" fmla="*/ 740284 h 1078053"/>
              <a:gd name="connsiteX4" fmla="*/ 620486 w 1200937"/>
              <a:gd name="connsiteY4" fmla="*/ 1078053 h 1078053"/>
              <a:gd name="connsiteX5" fmla="*/ 0 w 1200937"/>
              <a:gd name="connsiteY5" fmla="*/ 525018 h 1078053"/>
              <a:gd name="connsiteX6" fmla="*/ 378965 w 1200937"/>
              <a:gd name="connsiteY6" fmla="*/ 15443 h 1078053"/>
              <a:gd name="connsiteX7" fmla="*/ 434782 w 1200937"/>
              <a:gd name="connsiteY7" fmla="*/ 0 h 107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937" h="1078053">
                <a:moveTo>
                  <a:pt x="434782" y="0"/>
                </a:moveTo>
                <a:lnTo>
                  <a:pt x="434782" y="715229"/>
                </a:lnTo>
                <a:lnTo>
                  <a:pt x="1200937" y="715229"/>
                </a:lnTo>
                <a:lnTo>
                  <a:pt x="1192211" y="740284"/>
                </a:lnTo>
                <a:cubicBezTo>
                  <a:pt x="1098016" y="938777"/>
                  <a:pt x="877500" y="1078053"/>
                  <a:pt x="620486" y="1078053"/>
                </a:cubicBezTo>
                <a:cubicBezTo>
                  <a:pt x="277801" y="1078053"/>
                  <a:pt x="0" y="830451"/>
                  <a:pt x="0" y="525018"/>
                </a:cubicBezTo>
                <a:cubicBezTo>
                  <a:pt x="0" y="295943"/>
                  <a:pt x="156263" y="99399"/>
                  <a:pt x="378965" y="15443"/>
                </a:cubicBezTo>
                <a:lnTo>
                  <a:pt x="434782" y="0"/>
                </a:lnTo>
                <a:close/>
              </a:path>
            </a:pathLst>
          </a:cu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6952F65-929A-95E5-66BB-7958C02C786F}"/>
              </a:ext>
            </a:extLst>
          </p:cNvPr>
          <p:cNvSpPr txBox="1"/>
          <p:nvPr/>
        </p:nvSpPr>
        <p:spPr>
          <a:xfrm>
            <a:off x="2097093" y="2344330"/>
            <a:ext cx="103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hlinkClick r:id="rId6"/>
              </a:rPr>
              <a:t>https://aws.amazon.com/jp/compare/the-difference-between-relational-and-non-relational-databases/</a:t>
            </a:r>
            <a:endParaRPr lang="en" altLang="ja-JP" sz="1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EB6DA4-D1F9-A0E4-2D95-59CADEBA95C9}"/>
              </a:ext>
            </a:extLst>
          </p:cNvPr>
          <p:cNvSpPr txBox="1"/>
          <p:nvPr/>
        </p:nvSpPr>
        <p:spPr>
          <a:xfrm>
            <a:off x="2097093" y="1797879"/>
            <a:ext cx="10435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リレーショナルデータベースと非リレーショナルデータベースの違いとは</a:t>
            </a:r>
            <a:r>
              <a:rPr lang="en-US" altLang="ja-JP" dirty="0"/>
              <a:t>? </a:t>
            </a:r>
          </a:p>
          <a:p>
            <a:r>
              <a:rPr lang="en-US" altLang="ja-JP" dirty="0"/>
              <a:t>/ AWS</a:t>
            </a:r>
            <a:r>
              <a:rPr lang="ja-JP" altLang="en-US"/>
              <a:t>公式ウェブサイト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918241-B002-66C9-54DB-CA1BED949039}"/>
              </a:ext>
            </a:extLst>
          </p:cNvPr>
          <p:cNvSpPr txBox="1"/>
          <p:nvPr/>
        </p:nvSpPr>
        <p:spPr>
          <a:xfrm>
            <a:off x="2097093" y="2805995"/>
            <a:ext cx="104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dirty="0"/>
              <a:t>Amazon Bedrock </a:t>
            </a:r>
            <a:r>
              <a:rPr lang="en-US" altLang="ja-JP" dirty="0"/>
              <a:t>/ AWS</a:t>
            </a:r>
            <a:r>
              <a:rPr lang="ja-JP" altLang="en-US"/>
              <a:t>公式ウェブサイト</a:t>
            </a:r>
            <a:endParaRPr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B61E3D-13DE-39B1-DF5B-EC5A028D6018}"/>
              </a:ext>
            </a:extLst>
          </p:cNvPr>
          <p:cNvSpPr txBox="1"/>
          <p:nvPr/>
        </p:nvSpPr>
        <p:spPr>
          <a:xfrm>
            <a:off x="2097093" y="3862769"/>
            <a:ext cx="103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hlinkClick r:id="rId7"/>
              </a:rPr>
              <a:t>https://aws.amazon.com/jp/what-is/embeddings-in-machine-learning/</a:t>
            </a:r>
            <a:endParaRPr lang="en" altLang="ja-JP" sz="1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4FF31A-1D7A-9B5C-280C-7504E7F59F4E}"/>
              </a:ext>
            </a:extLst>
          </p:cNvPr>
          <p:cNvSpPr txBox="1"/>
          <p:nvPr/>
        </p:nvSpPr>
        <p:spPr>
          <a:xfrm>
            <a:off x="2118002" y="5393448"/>
            <a:ext cx="103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hlinkClick r:id="rId8"/>
              </a:rPr>
              <a:t>https://docs.aws.amazon.com/ja_jp/bedrock/latest/userguide/kb-chunking.html</a:t>
            </a:r>
            <a:endParaRPr lang="en" altLang="ja-JP" sz="14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C7FAA88-0AF8-1B1E-27CE-D038D741F7D5}"/>
              </a:ext>
            </a:extLst>
          </p:cNvPr>
          <p:cNvSpPr txBox="1"/>
          <p:nvPr/>
        </p:nvSpPr>
        <p:spPr>
          <a:xfrm>
            <a:off x="2097093" y="3097197"/>
            <a:ext cx="103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hlinkClick r:id="rId9"/>
              </a:rPr>
              <a:t>https://aws.amazon.com/jp/bedrock/</a:t>
            </a:r>
            <a:endParaRPr lang="en" altLang="ja-JP" sz="1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52BDB36-F42D-106B-C61B-91AFD7B92EB0}"/>
              </a:ext>
            </a:extLst>
          </p:cNvPr>
          <p:cNvSpPr txBox="1"/>
          <p:nvPr/>
        </p:nvSpPr>
        <p:spPr>
          <a:xfrm>
            <a:off x="2097093" y="3552238"/>
            <a:ext cx="104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機械学習における埋め込みとは？</a:t>
            </a:r>
            <a:r>
              <a:rPr lang="en-US" altLang="ja-JP" dirty="0"/>
              <a:t> / AWS</a:t>
            </a:r>
            <a:r>
              <a:rPr lang="ja-JP" altLang="en-US"/>
              <a:t>公式ウェブサイト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3E8E5BF-F30C-4A3A-2021-3FA33EDE243A}"/>
              </a:ext>
            </a:extLst>
          </p:cNvPr>
          <p:cNvSpPr txBox="1"/>
          <p:nvPr/>
        </p:nvSpPr>
        <p:spPr>
          <a:xfrm>
            <a:off x="2111033" y="4294197"/>
            <a:ext cx="104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dirty="0"/>
              <a:t>Amazon Relational Database Service / AWS</a:t>
            </a:r>
            <a:r>
              <a:rPr lang="ja-JP" altLang="en-US"/>
              <a:t>公式ウェブサイト</a:t>
            </a:r>
            <a:endParaRPr lang="en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785E94-6E1B-235E-5A85-EB190308F33E}"/>
              </a:ext>
            </a:extLst>
          </p:cNvPr>
          <p:cNvSpPr txBox="1"/>
          <p:nvPr/>
        </p:nvSpPr>
        <p:spPr>
          <a:xfrm>
            <a:off x="2111033" y="4599416"/>
            <a:ext cx="10304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ja-JP" sz="1400" dirty="0">
                <a:hlinkClick r:id="rId10"/>
              </a:rPr>
              <a:t>https://aws.amazon.com/jp/rds/</a:t>
            </a:r>
            <a:endParaRPr lang="en" altLang="ja-JP" sz="14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DA63652-178C-D7E1-23E7-3FFF52E698A7}"/>
              </a:ext>
            </a:extLst>
          </p:cNvPr>
          <p:cNvSpPr txBox="1"/>
          <p:nvPr/>
        </p:nvSpPr>
        <p:spPr>
          <a:xfrm>
            <a:off x="2081818" y="5085402"/>
            <a:ext cx="10435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ナレッジベースでのコンテンツチャンキングの仕組み</a:t>
            </a:r>
            <a:r>
              <a:rPr lang="en" altLang="ja-JP" dirty="0"/>
              <a:t>/ AWS</a:t>
            </a:r>
            <a:r>
              <a:rPr lang="ja-JP" altLang="en-US"/>
              <a:t>公式ドキュメント</a:t>
            </a:r>
            <a:endParaRPr lang="en-US" altLang="ja-JP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E7A7978-02CC-FCBA-41A6-61BCC551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1AD59B8-FC3B-DF41-F43A-003132E93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2D5E-E2B8-8145-B6AA-8E666B3F48AA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13" name="図 12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FCE5FAEA-BFD2-FE6D-3599-17D7E05E92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1990" y="220390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3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840B7F-9206-7B52-20C1-2BAA2852B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画像が生成されました">
            <a:extLst>
              <a:ext uri="{FF2B5EF4-FFF2-40B4-BE49-F238E27FC236}">
                <a16:creationId xmlns:a16="http://schemas.microsoft.com/office/drawing/2014/main" id="{5EFC28B0-A6BD-6BEE-4A92-88E5DBC4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7411" b="41453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8AA7483-BB74-8E37-56B4-B7DD09A46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2493" y="4510556"/>
            <a:ext cx="5244460" cy="1986802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4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ご清聴ありがとう</a:t>
            </a:r>
            <a:br>
              <a:rPr kumimoji="1" lang="en-US" altLang="ja-JP" sz="4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kumimoji="1" lang="ja-JP" altLang="en-US" sz="4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ございました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1EF961A-348A-0E19-EB04-DFD3A9A3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8E6B19-B464-881F-ED8F-B019E128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B577A-CF45-AB4F-B353-EE1CD3B455E6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5" name="図 4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62E7892D-1530-986F-23F0-4C9A0315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253" y="249887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48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DB28CC-CFEC-9664-19DF-DC51502F5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E1552C3D-FE7F-1334-2063-EA60F52876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9A806CA-7440-5E24-FB30-426B5802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4" y="870926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目的・背景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EDB4ACE-F7A0-B250-6B16-A7376580E6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30DD3EF5-2006-722D-DDD8-6F044EE3FBB2}"/>
              </a:ext>
            </a:extLst>
          </p:cNvPr>
          <p:cNvSpPr txBox="1"/>
          <p:nvPr/>
        </p:nvSpPr>
        <p:spPr>
          <a:xfrm>
            <a:off x="3200052" y="2032446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あ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三角形 158">
            <a:extLst>
              <a:ext uri="{FF2B5EF4-FFF2-40B4-BE49-F238E27FC236}">
                <a16:creationId xmlns:a16="http://schemas.microsoft.com/office/drawing/2014/main" id="{9F2D0590-D258-45CC-3D40-AC435E7ADA8E}"/>
              </a:ext>
            </a:extLst>
          </p:cNvPr>
          <p:cNvSpPr/>
          <p:nvPr/>
        </p:nvSpPr>
        <p:spPr>
          <a:xfrm rot="5400000">
            <a:off x="3627029" y="900128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03AE860B-A649-6FB6-C8B9-805B5568E740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B93CA140-D864-CDA5-6AD0-61B8B56615F3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23017F14-ADCA-0418-A285-512CC2431F36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97A3E3AF-D61B-17AB-970C-28A0C44869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168" t="40221"/>
          <a:stretch>
            <a:fillRect/>
          </a:stretch>
        </p:blipFill>
        <p:spPr>
          <a:xfrm>
            <a:off x="9329979" y="5641382"/>
            <a:ext cx="3406813" cy="252928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C3CC12-AF09-F3F9-AD02-34B479EE0BD2}"/>
              </a:ext>
            </a:extLst>
          </p:cNvPr>
          <p:cNvSpPr txBox="1"/>
          <p:nvPr/>
        </p:nvSpPr>
        <p:spPr>
          <a:xfrm>
            <a:off x="2594335" y="4538877"/>
            <a:ext cx="737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あ</a:t>
            </a:r>
            <a:endParaRPr kumimoji="1" lang="ja-JP" altLang="en-US" sz="20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051C1C8-9B29-4741-9C6A-CD9A975C6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72400" cy="4371975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95EC238-2658-3A9D-3441-D50BDD80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350AD166-06CA-1583-5A24-3C1F1A00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9B6D0-490D-E144-A018-0E5B49500FB4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0809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BFC30C7-B7D2-AA58-3ACE-D77E9FB0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4D00B622-5B66-5325-6557-13347578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DBA7FA7-38B1-6DBE-C2DC-868B851F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4" y="870926"/>
            <a:ext cx="7751423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あ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016A113-9AF2-8DEC-7B72-EAF62A5E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02399C67-711F-D6B8-7E0D-CF29BBABD3AC}"/>
              </a:ext>
            </a:extLst>
          </p:cNvPr>
          <p:cNvSpPr txBox="1"/>
          <p:nvPr/>
        </p:nvSpPr>
        <p:spPr>
          <a:xfrm>
            <a:off x="3200052" y="2032446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あ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9" name="三角形 158">
            <a:extLst>
              <a:ext uri="{FF2B5EF4-FFF2-40B4-BE49-F238E27FC236}">
                <a16:creationId xmlns:a16="http://schemas.microsoft.com/office/drawing/2014/main" id="{3C4A6EF7-9B69-7965-3CE2-A5A121AD69EE}"/>
              </a:ext>
            </a:extLst>
          </p:cNvPr>
          <p:cNvSpPr/>
          <p:nvPr/>
        </p:nvSpPr>
        <p:spPr>
          <a:xfrm rot="5400000">
            <a:off x="4119399" y="889002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89B6B9E9-1D6C-EAB1-211E-A1B69FE56CD9}"/>
              </a:ext>
            </a:extLst>
          </p:cNvPr>
          <p:cNvSpPr txBox="1"/>
          <p:nvPr/>
        </p:nvSpPr>
        <p:spPr>
          <a:xfrm>
            <a:off x="3200049" y="7339673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研究テーマ</a:t>
            </a: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167FF914-CA01-F9D6-0300-2047731FF463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AE7FE825-8CB3-8C7A-D1F4-FFD15BDEC2A8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FABC6979-98EC-125D-2BD1-40D54E5CCA5C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A597BA-149E-FA54-657A-360DFAB8E4E4}"/>
              </a:ext>
            </a:extLst>
          </p:cNvPr>
          <p:cNvSpPr txBox="1"/>
          <p:nvPr/>
        </p:nvSpPr>
        <p:spPr>
          <a:xfrm>
            <a:off x="2594335" y="4538877"/>
            <a:ext cx="737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/>
              <a:t>あ</a:t>
            </a:r>
            <a:endParaRPr kumimoji="1" lang="ja-JP" altLang="en-US" sz="20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95811F4-ECD3-4C4F-3509-91D8B3290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723" y="87085"/>
            <a:ext cx="4721296" cy="66838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E12FFCE-B905-F307-41CD-396978A5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656B60B0-4305-56EF-A94D-FBE60DE9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E3E-6503-BE43-A28A-954CD6E1F4E4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457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C30C7-B7D2-AA58-3ACE-D77E9FB02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4D00B622-5B66-5325-6557-13347578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DBA7FA7-38B1-6DBE-C2DC-868B851F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40" y="470010"/>
            <a:ext cx="8227860" cy="997773"/>
          </a:xfrm>
        </p:spPr>
        <p:txBody>
          <a:bodyPr>
            <a:normAutofit/>
          </a:bodyPr>
          <a:lstStyle/>
          <a:p>
            <a:r>
              <a:rPr kumimoji="1"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背景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016A113-9AF2-8DEC-7B72-EAF62A5E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3C4A6EF7-9B69-7965-3CE2-A5A121AD69EE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89B6B9E9-1D6C-EAB1-211E-A1B69FE56CD9}"/>
              </a:ext>
            </a:extLst>
          </p:cNvPr>
          <p:cNvSpPr txBox="1"/>
          <p:nvPr/>
        </p:nvSpPr>
        <p:spPr>
          <a:xfrm>
            <a:off x="3571123" y="5599548"/>
            <a:ext cx="8507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54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後輩のための</a:t>
            </a:r>
            <a:r>
              <a:rPr lang="en-US" altLang="ja-JP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AI</a:t>
            </a:r>
            <a:r>
              <a:rPr lang="ja-JP" altLang="en-US" sz="54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を作ろう！</a:t>
            </a:r>
            <a:endParaRPr kumimoji="1" lang="ja-JP" altLang="en-US" sz="54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167FF914-CA01-F9D6-0300-2047731FF463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AE7FE825-8CB3-8C7A-D1F4-FFD15BDEC2A8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FABC6979-98EC-125D-2BD1-40D54E5CCA5C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8A597BA-149E-FA54-657A-360DFAB8E4E4}"/>
              </a:ext>
            </a:extLst>
          </p:cNvPr>
          <p:cNvSpPr txBox="1"/>
          <p:nvPr/>
        </p:nvSpPr>
        <p:spPr>
          <a:xfrm>
            <a:off x="2296458" y="1897728"/>
            <a:ext cx="921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開志専門職大学では臨地実務実習がある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5A5FA2-2341-7271-EED4-117268CB6BF7}"/>
              </a:ext>
            </a:extLst>
          </p:cNvPr>
          <p:cNvSpPr txBox="1"/>
          <p:nvPr/>
        </p:nvSpPr>
        <p:spPr>
          <a:xfrm>
            <a:off x="2296458" y="2525674"/>
            <a:ext cx="921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実習の最後に成果や活動報告用のポスターを作る</a:t>
            </a:r>
            <a:endParaRPr kumimoji="1" lang="ja-JP" altLang="en-US" sz="28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2A2F358-C19B-A85B-D679-B1B9C2F85761}"/>
              </a:ext>
            </a:extLst>
          </p:cNvPr>
          <p:cNvSpPr txBox="1"/>
          <p:nvPr/>
        </p:nvSpPr>
        <p:spPr>
          <a:xfrm>
            <a:off x="2296454" y="4393795"/>
            <a:ext cx="921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ポスターを元にしたチャットボットをつくろう！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E3D3BB6-B320-171E-D410-0B9EB0F3A88D}"/>
              </a:ext>
            </a:extLst>
          </p:cNvPr>
          <p:cNvSpPr txBox="1"/>
          <p:nvPr/>
        </p:nvSpPr>
        <p:spPr>
          <a:xfrm>
            <a:off x="2296456" y="3141064"/>
            <a:ext cx="921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ポスターが静的データとして保存され蓄積していく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30660AB-D454-AFE9-348C-668B4F98ECEF}"/>
              </a:ext>
            </a:extLst>
          </p:cNvPr>
          <p:cNvSpPr txBox="1"/>
          <p:nvPr/>
        </p:nvSpPr>
        <p:spPr>
          <a:xfrm>
            <a:off x="2296455" y="3767277"/>
            <a:ext cx="9217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後輩たちは実習先を決める参考に過去のポスターを見る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773E3C9-E35E-37F3-CF26-8130211C2214}"/>
              </a:ext>
            </a:extLst>
          </p:cNvPr>
          <p:cNvSpPr txBox="1"/>
          <p:nvPr/>
        </p:nvSpPr>
        <p:spPr>
          <a:xfrm>
            <a:off x="1821792" y="1878623"/>
            <a:ext cx="72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1,</a:t>
            </a:r>
            <a:endParaRPr kumimoji="1" lang="ja-JP" altLang="en-US" sz="2800" b="1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ACD6AC-ECE4-AB7A-9178-FDAE16641646}"/>
              </a:ext>
            </a:extLst>
          </p:cNvPr>
          <p:cNvSpPr txBox="1"/>
          <p:nvPr/>
        </p:nvSpPr>
        <p:spPr>
          <a:xfrm>
            <a:off x="1821792" y="2535192"/>
            <a:ext cx="72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2</a:t>
            </a:r>
            <a:r>
              <a:rPr kumimoji="1" lang="en-US" altLang="ja-JP" sz="2800" b="1" dirty="0"/>
              <a:t>,</a:t>
            </a:r>
            <a:endParaRPr kumimoji="1" lang="ja-JP" altLang="en-US" sz="2800" b="1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128445-3E96-5460-723D-CA555A370EF7}"/>
              </a:ext>
            </a:extLst>
          </p:cNvPr>
          <p:cNvSpPr txBox="1"/>
          <p:nvPr/>
        </p:nvSpPr>
        <p:spPr>
          <a:xfrm>
            <a:off x="1821792" y="3125081"/>
            <a:ext cx="72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3</a:t>
            </a:r>
            <a:r>
              <a:rPr kumimoji="1" lang="en-US" altLang="ja-JP" sz="2800" b="1" dirty="0"/>
              <a:t>,</a:t>
            </a:r>
            <a:endParaRPr kumimoji="1" lang="ja-JP" altLang="en-US" sz="2800" b="1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2BDB02-146B-5AD2-DE7F-011C0536A1F5}"/>
              </a:ext>
            </a:extLst>
          </p:cNvPr>
          <p:cNvSpPr txBox="1"/>
          <p:nvPr/>
        </p:nvSpPr>
        <p:spPr>
          <a:xfrm>
            <a:off x="1821792" y="3762240"/>
            <a:ext cx="72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4</a:t>
            </a:r>
            <a:r>
              <a:rPr kumimoji="1" lang="en-US" altLang="ja-JP" sz="2800" b="1" dirty="0"/>
              <a:t>,</a:t>
            </a:r>
            <a:endParaRPr kumimoji="1" lang="ja-JP" altLang="en-US" sz="2800" b="1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0AF1898-D86C-7A97-AD3A-D73CC248819E}"/>
              </a:ext>
            </a:extLst>
          </p:cNvPr>
          <p:cNvSpPr txBox="1"/>
          <p:nvPr/>
        </p:nvSpPr>
        <p:spPr>
          <a:xfrm>
            <a:off x="1821792" y="4382667"/>
            <a:ext cx="723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5</a:t>
            </a:r>
            <a:r>
              <a:rPr kumimoji="1" lang="en-US" altLang="ja-JP" sz="2800" b="1" dirty="0"/>
              <a:t>,</a:t>
            </a:r>
            <a:endParaRPr kumimoji="1" lang="ja-JP" altLang="en-US" sz="2800" b="1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CBCC8C01-15ED-3DB7-9AF4-FF6E0D752FB1}"/>
              </a:ext>
            </a:extLst>
          </p:cNvPr>
          <p:cNvCxnSpPr>
            <a:cxnSpLocks/>
          </p:cNvCxnSpPr>
          <p:nvPr/>
        </p:nvCxnSpPr>
        <p:spPr>
          <a:xfrm>
            <a:off x="2296454" y="4270469"/>
            <a:ext cx="91558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F2DA2D-5463-2000-7833-019D6CE6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07590744-69B1-9E36-0BCE-DC4AA9D98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E6626-E903-CF40-80EF-0ED0CCBD28CF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15" name="図 14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BD603F51-E76C-F748-9887-069693C41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990" y="220390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5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95598-82A2-26BC-6A96-1461C7F51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BD3CD09F-157C-DC18-14C6-7E15E078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1316534-BF5A-1916-D48C-BDB229CCF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40" y="470010"/>
            <a:ext cx="8227860" cy="997773"/>
          </a:xfrm>
        </p:spPr>
        <p:txBody>
          <a:bodyPr>
            <a:normAutofit/>
          </a:bodyPr>
          <a:lstStyle/>
          <a:p>
            <a:r>
              <a:rPr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臨地実務実習</a:t>
            </a:r>
            <a:r>
              <a:rPr lang="en-US" altLang="ja-JP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詳細</a:t>
            </a:r>
            <a:endParaRPr kumimoji="1" lang="ja-JP" altLang="en-US" sz="6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9FCFF2D5-E422-3ECB-5450-6F35D3D4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818FD827-10A1-DF27-80A3-632409CC1E10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DF960017-0D10-AF6E-CC2D-1B01934D906A}"/>
              </a:ext>
            </a:extLst>
          </p:cNvPr>
          <p:cNvSpPr txBox="1"/>
          <p:nvPr/>
        </p:nvSpPr>
        <p:spPr>
          <a:xfrm>
            <a:off x="3942061" y="5707911"/>
            <a:ext cx="850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毎年約</a:t>
            </a:r>
            <a:r>
              <a:rPr kumimoji="1" lang="en-US" altLang="ja-JP" sz="4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120</a:t>
            </a:r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名の学生が参加</a:t>
            </a: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814EB62D-6DF0-D739-A4B9-7BC73DAAC6D8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DA841A35-7022-84F9-71D3-C9A08C0AC09F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5A5C26E3-5F7F-E51A-106F-F5F5DA9EE6D0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80EF2CE-2C02-F24D-B2C7-F8790F073A6D}"/>
              </a:ext>
            </a:extLst>
          </p:cNvPr>
          <p:cNvSpPr txBox="1"/>
          <p:nvPr/>
        </p:nvSpPr>
        <p:spPr>
          <a:xfrm>
            <a:off x="2329846" y="1766573"/>
            <a:ext cx="2181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実施期間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7C554F-DEF1-039C-0563-168B7755EAE8}"/>
              </a:ext>
            </a:extLst>
          </p:cNvPr>
          <p:cNvSpPr txBox="1"/>
          <p:nvPr/>
        </p:nvSpPr>
        <p:spPr>
          <a:xfrm>
            <a:off x="2329846" y="2289793"/>
            <a:ext cx="59377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２年次：約１ヶ月半</a:t>
            </a:r>
            <a:endParaRPr lang="en-US" altLang="ja-JP" sz="2800" dirty="0"/>
          </a:p>
          <a:p>
            <a:r>
              <a:rPr lang="ja-JP" altLang="en-US" sz="2800"/>
              <a:t>３</a:t>
            </a:r>
            <a:r>
              <a:rPr kumimoji="1" lang="ja-JP" altLang="en-US" sz="2800"/>
              <a:t>年次：約３ヶ月半</a:t>
            </a:r>
            <a:endParaRPr kumimoji="1" lang="en-US" altLang="ja-JP" sz="2800" dirty="0"/>
          </a:p>
          <a:p>
            <a:r>
              <a:rPr kumimoji="1" lang="ja-JP" altLang="en-US" sz="2800"/>
              <a:t>総実習時間：約</a:t>
            </a:r>
            <a:r>
              <a:rPr kumimoji="1" lang="en-US" altLang="ja-JP" sz="2800" dirty="0"/>
              <a:t>600</a:t>
            </a:r>
            <a:r>
              <a:rPr kumimoji="1" lang="ja-JP" altLang="en-US" sz="2800"/>
              <a:t>時間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50656C-5AAA-F2BC-B55D-6FA11F745E5D}"/>
              </a:ext>
            </a:extLst>
          </p:cNvPr>
          <p:cNvSpPr txBox="1"/>
          <p:nvPr/>
        </p:nvSpPr>
        <p:spPr>
          <a:xfrm>
            <a:off x="2329845" y="3766323"/>
            <a:ext cx="5937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受け入れ企業・自治体数</a:t>
            </a:r>
            <a:r>
              <a:rPr kumimoji="1" lang="en-US" altLang="ja-JP" sz="2800" b="1" dirty="0"/>
              <a:t> 2024</a:t>
            </a:r>
            <a:r>
              <a:rPr kumimoji="1" lang="ja-JP" altLang="en-US" sz="2800" b="1"/>
              <a:t>年度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B82620-FA42-7E43-A924-DD33D2704AE2}"/>
              </a:ext>
            </a:extLst>
          </p:cNvPr>
          <p:cNvSpPr txBox="1"/>
          <p:nvPr/>
        </p:nvSpPr>
        <p:spPr>
          <a:xfrm>
            <a:off x="2329846" y="4285238"/>
            <a:ext cx="394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/>
              <a:t>情報学部のみ：約</a:t>
            </a:r>
            <a:r>
              <a:rPr lang="en-US" altLang="ja-JP" sz="2800" dirty="0"/>
              <a:t>65</a:t>
            </a:r>
            <a:r>
              <a:rPr lang="ja-JP" altLang="en-US" sz="2800"/>
              <a:t>社</a:t>
            </a:r>
            <a:endParaRPr lang="en-US" altLang="ja-JP" sz="2800" dirty="0"/>
          </a:p>
        </p:txBody>
      </p:sp>
      <p:pic>
        <p:nvPicPr>
          <p:cNvPr id="9" name="グラフィックス 8" descr="右矢印 単色塗りつぶし">
            <a:extLst>
              <a:ext uri="{FF2B5EF4-FFF2-40B4-BE49-F238E27FC236}">
                <a16:creationId xmlns:a16="http://schemas.microsoft.com/office/drawing/2014/main" id="{1E358006-4847-C2DD-2C7F-50F2BAEB0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4281" y="4200078"/>
            <a:ext cx="693540" cy="69354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3EB676B-509F-B136-02A2-07E1186AD63E}"/>
              </a:ext>
            </a:extLst>
          </p:cNvPr>
          <p:cNvSpPr txBox="1"/>
          <p:nvPr/>
        </p:nvSpPr>
        <p:spPr>
          <a:xfrm>
            <a:off x="7380150" y="4346793"/>
            <a:ext cx="4713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今回はこちらのデータを使用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EE72140-E15E-1B9D-6876-7FFF929A3958}"/>
              </a:ext>
            </a:extLst>
          </p:cNvPr>
          <p:cNvCxnSpPr>
            <a:cxnSpLocks/>
          </p:cNvCxnSpPr>
          <p:nvPr/>
        </p:nvCxnSpPr>
        <p:spPr>
          <a:xfrm>
            <a:off x="7380150" y="4746903"/>
            <a:ext cx="353970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09A314D-B7DD-E1AB-2BAF-FA126832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3</a:t>
            </a:fld>
            <a:endParaRPr kumimoji="1" lang="ja-JP" altLang="en-US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8EE6FFA9-8F61-7536-BB6F-586D37CA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7236"/>
            <a:ext cx="2743200" cy="365125"/>
          </a:xfrm>
        </p:spPr>
        <p:txBody>
          <a:bodyPr/>
          <a:lstStyle/>
          <a:p>
            <a:fld id="{A829BEBC-A8E8-2A48-89AB-9A23DC81A088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11" name="図 10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DE5A9054-C1AE-7E5C-985A-5616068C3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326" y="136525"/>
            <a:ext cx="2502364" cy="41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5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8D30A-4C7E-991B-FC1F-36E20BEC9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04E9A778-35E0-935C-11FF-298EA940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B0CC815-3E97-75B1-CE80-E62B523DE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40" y="470010"/>
            <a:ext cx="8227860" cy="997773"/>
          </a:xfrm>
        </p:spPr>
        <p:txBody>
          <a:bodyPr>
            <a:normAutofit/>
          </a:bodyPr>
          <a:lstStyle/>
          <a:p>
            <a:r>
              <a:rPr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臨地実務実習</a:t>
            </a:r>
            <a:endParaRPr kumimoji="1" lang="ja-JP" altLang="en-US" sz="6000" b="1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9A7830BF-5667-4E34-39CC-77D42097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A7173E61-73D7-C19C-4E6B-69F742A2ED25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6DEE7EED-41BA-15D4-7B26-9EAEC450EA69}"/>
              </a:ext>
            </a:extLst>
          </p:cNvPr>
          <p:cNvSpPr txBox="1"/>
          <p:nvPr/>
        </p:nvSpPr>
        <p:spPr>
          <a:xfrm>
            <a:off x="4229289" y="5998473"/>
            <a:ext cx="850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企業と学生のマッチング</a:t>
            </a: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6A413872-1165-F7E2-E4E4-272FF1F488EE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718C1F3C-F817-585A-8810-A8BEC6C492E6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771DD70B-6E0A-A777-5AD0-DA17B9C7A83A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グラフィックス 15" descr="最新のアーキテクチャ 枠線">
            <a:extLst>
              <a:ext uri="{FF2B5EF4-FFF2-40B4-BE49-F238E27FC236}">
                <a16:creationId xmlns:a16="http://schemas.microsoft.com/office/drawing/2014/main" id="{F8B18D8D-1F7B-6F4A-2738-9035A14AF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3534" y="1315691"/>
            <a:ext cx="1661008" cy="1661008"/>
          </a:xfrm>
          <a:prstGeom prst="rect">
            <a:avLst/>
          </a:prstGeom>
        </p:spPr>
      </p:pic>
      <p:pic>
        <p:nvPicPr>
          <p:cNvPr id="19" name="グラフィックス 18" descr="歩く 単色塗りつぶし">
            <a:extLst>
              <a:ext uri="{FF2B5EF4-FFF2-40B4-BE49-F238E27FC236}">
                <a16:creationId xmlns:a16="http://schemas.microsoft.com/office/drawing/2014/main" id="{0A8A7998-5F16-36AC-2EB1-77565EC2D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97161" y="1747638"/>
            <a:ext cx="1049164" cy="1049164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C8388DF-8F2B-4026-B1FD-D24833F49F3F}"/>
              </a:ext>
            </a:extLst>
          </p:cNvPr>
          <p:cNvSpPr txBox="1"/>
          <p:nvPr/>
        </p:nvSpPr>
        <p:spPr>
          <a:xfrm>
            <a:off x="1836465" y="2796802"/>
            <a:ext cx="137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/>
              <a:t>先輩学生</a:t>
            </a:r>
            <a:endParaRPr kumimoji="1" lang="en-US" altLang="ja-JP" sz="2000" b="1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3DA4620-2F6B-6DD9-D2AC-2D151A70973F}"/>
              </a:ext>
            </a:extLst>
          </p:cNvPr>
          <p:cNvSpPr txBox="1"/>
          <p:nvPr/>
        </p:nvSpPr>
        <p:spPr>
          <a:xfrm>
            <a:off x="4934379" y="2767654"/>
            <a:ext cx="182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/>
              <a:t>実習先</a:t>
            </a:r>
            <a:r>
              <a:rPr kumimoji="1" lang="en-US" altLang="ja-JP" sz="2000" b="1" dirty="0"/>
              <a:t> </a:t>
            </a:r>
            <a:r>
              <a:rPr kumimoji="1" lang="ja-JP" altLang="en-US" sz="2000" b="1"/>
              <a:t>企業</a:t>
            </a:r>
            <a:endParaRPr kumimoji="1" lang="en-US" altLang="ja-JP" sz="2000" b="1" dirty="0"/>
          </a:p>
        </p:txBody>
      </p:sp>
      <p:pic>
        <p:nvPicPr>
          <p:cNvPr id="23" name="図 2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B172D4FB-7D74-2A35-425B-DD4CA6A19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732" y="1066974"/>
            <a:ext cx="2391742" cy="1793807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C26BAD5B-391E-C490-C01B-221358DE8A2B}"/>
              </a:ext>
            </a:extLst>
          </p:cNvPr>
          <p:cNvSpPr txBox="1"/>
          <p:nvPr/>
        </p:nvSpPr>
        <p:spPr>
          <a:xfrm>
            <a:off x="8483025" y="2844124"/>
            <a:ext cx="179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/>
              <a:t>ポスター作成</a:t>
            </a:r>
            <a:endParaRPr kumimoji="1" lang="en-US" altLang="ja-JP" sz="20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F662BEA-4C45-4EB2-ED31-C6867228DBC6}"/>
              </a:ext>
            </a:extLst>
          </p:cNvPr>
          <p:cNvSpPr txBox="1"/>
          <p:nvPr/>
        </p:nvSpPr>
        <p:spPr>
          <a:xfrm>
            <a:off x="2968659" y="1816101"/>
            <a:ext cx="182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/>
              <a:t>実習</a:t>
            </a:r>
            <a:endParaRPr kumimoji="1" lang="en-US" altLang="ja-JP" sz="2000" dirty="0"/>
          </a:p>
        </p:txBody>
      </p:sp>
      <p:pic>
        <p:nvPicPr>
          <p:cNvPr id="40" name="グラフィックス 39" descr="線矢印: 直線 枠線">
            <a:extLst>
              <a:ext uri="{FF2B5EF4-FFF2-40B4-BE49-F238E27FC236}">
                <a16:creationId xmlns:a16="http://schemas.microsoft.com/office/drawing/2014/main" id="{0955B9A7-85D3-CFC2-94BA-EF7C428C19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6818770" y="1965088"/>
            <a:ext cx="1352855" cy="914400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5F479FD-04AE-E08C-10C9-D584C94EC404}"/>
              </a:ext>
            </a:extLst>
          </p:cNvPr>
          <p:cNvSpPr txBox="1"/>
          <p:nvPr/>
        </p:nvSpPr>
        <p:spPr>
          <a:xfrm>
            <a:off x="6582596" y="1773474"/>
            <a:ext cx="182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/>
              <a:t>活動報告</a:t>
            </a:r>
            <a:endParaRPr kumimoji="1" lang="en-US" altLang="ja-JP" sz="2000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E23CFDE-F3A1-A992-0F0F-0280BB4C994C}"/>
              </a:ext>
            </a:extLst>
          </p:cNvPr>
          <p:cNvSpPr txBox="1"/>
          <p:nvPr/>
        </p:nvSpPr>
        <p:spPr>
          <a:xfrm>
            <a:off x="1836465" y="4999721"/>
            <a:ext cx="137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/>
              <a:t>後輩学生</a:t>
            </a:r>
            <a:endParaRPr kumimoji="1" lang="en-US" altLang="ja-JP" sz="2000" b="1" dirty="0"/>
          </a:p>
        </p:txBody>
      </p:sp>
      <p:pic>
        <p:nvPicPr>
          <p:cNvPr id="59" name="グラフィックス 58" descr="質問 単色塗りつぶし">
            <a:extLst>
              <a:ext uri="{FF2B5EF4-FFF2-40B4-BE49-F238E27FC236}">
                <a16:creationId xmlns:a16="http://schemas.microsoft.com/office/drawing/2014/main" id="{BB134043-CEB3-A0CA-C40F-236622F7A7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857301" y="3545626"/>
            <a:ext cx="1509525" cy="1509525"/>
          </a:xfrm>
          <a:custGeom>
            <a:avLst/>
            <a:gdLst>
              <a:gd name="connsiteX0" fmla="*/ 0 w 1223674"/>
              <a:gd name="connsiteY0" fmla="*/ 0 h 1223674"/>
              <a:gd name="connsiteX1" fmla="*/ 510139 w 1223674"/>
              <a:gd name="connsiteY1" fmla="*/ 0 h 1223674"/>
              <a:gd name="connsiteX2" fmla="*/ 510139 w 1223674"/>
              <a:gd name="connsiteY2" fmla="*/ 601853 h 1223674"/>
              <a:gd name="connsiteX3" fmla="*/ 1223674 w 1223674"/>
              <a:gd name="connsiteY3" fmla="*/ 601853 h 1223674"/>
              <a:gd name="connsiteX4" fmla="*/ 1223674 w 1223674"/>
              <a:gd name="connsiteY4" fmla="*/ 1223674 h 1223674"/>
              <a:gd name="connsiteX5" fmla="*/ 0 w 1223674"/>
              <a:gd name="connsiteY5" fmla="*/ 1223674 h 1223674"/>
              <a:gd name="connsiteX6" fmla="*/ 0 w 1223674"/>
              <a:gd name="connsiteY6" fmla="*/ 0 h 122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674" h="1223674">
                <a:moveTo>
                  <a:pt x="0" y="0"/>
                </a:moveTo>
                <a:lnTo>
                  <a:pt x="510139" y="0"/>
                </a:lnTo>
                <a:lnTo>
                  <a:pt x="510139" y="601853"/>
                </a:lnTo>
                <a:lnTo>
                  <a:pt x="1223674" y="601853"/>
                </a:lnTo>
                <a:lnTo>
                  <a:pt x="1223674" y="1223674"/>
                </a:lnTo>
                <a:lnTo>
                  <a:pt x="0" y="122367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6" name="グラフィックス 55" descr="質問 枠線">
            <a:extLst>
              <a:ext uri="{FF2B5EF4-FFF2-40B4-BE49-F238E27FC236}">
                <a16:creationId xmlns:a16="http://schemas.microsoft.com/office/drawing/2014/main" id="{894FCBBA-598A-55DF-D4C4-B589590424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50202"/>
          <a:stretch>
            <a:fillRect/>
          </a:stretch>
        </p:blipFill>
        <p:spPr>
          <a:xfrm>
            <a:off x="2170568" y="3621933"/>
            <a:ext cx="1397268" cy="695816"/>
          </a:xfrm>
          <a:custGeom>
            <a:avLst/>
            <a:gdLst>
              <a:gd name="connsiteX0" fmla="*/ 0 w 1397268"/>
              <a:gd name="connsiteY0" fmla="*/ 0 h 695816"/>
              <a:gd name="connsiteX1" fmla="*/ 1397268 w 1397268"/>
              <a:gd name="connsiteY1" fmla="*/ 0 h 695816"/>
              <a:gd name="connsiteX2" fmla="*/ 1397268 w 1397268"/>
              <a:gd name="connsiteY2" fmla="*/ 695816 h 695816"/>
              <a:gd name="connsiteX3" fmla="*/ 698990 w 1397268"/>
              <a:gd name="connsiteY3" fmla="*/ 695816 h 695816"/>
              <a:gd name="connsiteX4" fmla="*/ 632928 w 1397268"/>
              <a:gd name="connsiteY4" fmla="*/ 622667 h 695816"/>
              <a:gd name="connsiteX5" fmla="*/ 0 w 1397268"/>
              <a:gd name="connsiteY5" fmla="*/ 383153 h 695816"/>
              <a:gd name="connsiteX6" fmla="*/ 0 w 1397268"/>
              <a:gd name="connsiteY6" fmla="*/ 0 h 69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7268" h="695816">
                <a:moveTo>
                  <a:pt x="0" y="0"/>
                </a:moveTo>
                <a:lnTo>
                  <a:pt x="1397268" y="0"/>
                </a:lnTo>
                <a:lnTo>
                  <a:pt x="1397268" y="695816"/>
                </a:lnTo>
                <a:lnTo>
                  <a:pt x="698990" y="695816"/>
                </a:lnTo>
                <a:lnTo>
                  <a:pt x="632928" y="622667"/>
                </a:lnTo>
                <a:cubicBezTo>
                  <a:pt x="470947" y="474683"/>
                  <a:pt x="247174" y="383153"/>
                  <a:pt x="0" y="383153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2" name="グラフィックス 61" descr="最新のアーキテクチャ 枠線">
            <a:extLst>
              <a:ext uri="{FF2B5EF4-FFF2-40B4-BE49-F238E27FC236}">
                <a16:creationId xmlns:a16="http://schemas.microsoft.com/office/drawing/2014/main" id="{34059432-F795-50F7-9BE3-9A0D108BD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2105" y="3154479"/>
            <a:ext cx="1121310" cy="1121310"/>
          </a:xfrm>
          <a:prstGeom prst="rect">
            <a:avLst/>
          </a:prstGeom>
        </p:spPr>
      </p:pic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FAD7EAFD-5EC8-E79B-B417-B28DB18D1A51}"/>
              </a:ext>
            </a:extLst>
          </p:cNvPr>
          <p:cNvSpPr txBox="1"/>
          <p:nvPr/>
        </p:nvSpPr>
        <p:spPr>
          <a:xfrm>
            <a:off x="8137482" y="4095909"/>
            <a:ext cx="137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/>
              <a:t>企業</a:t>
            </a:r>
            <a:r>
              <a:rPr lang="en-US" altLang="ja-JP" sz="2000" b="1" dirty="0"/>
              <a:t>A</a:t>
            </a:r>
            <a:endParaRPr kumimoji="1" lang="en-US" altLang="ja-JP" sz="2000" b="1" dirty="0"/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AE19B5FE-EF41-239B-058A-A94900499D74}"/>
              </a:ext>
            </a:extLst>
          </p:cNvPr>
          <p:cNvSpPr txBox="1"/>
          <p:nvPr/>
        </p:nvSpPr>
        <p:spPr>
          <a:xfrm>
            <a:off x="9446759" y="4421993"/>
            <a:ext cx="137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/>
              <a:t>企業</a:t>
            </a:r>
            <a:r>
              <a:rPr lang="en-US" altLang="ja-JP" sz="2000" b="1" dirty="0"/>
              <a:t>B</a:t>
            </a:r>
            <a:endParaRPr kumimoji="1" lang="en-US" altLang="ja-JP" sz="2000" b="1" dirty="0"/>
          </a:p>
        </p:txBody>
      </p:sp>
      <p:pic>
        <p:nvPicPr>
          <p:cNvPr id="135" name="グラフィックス 134" descr="最新のアーキテクチャ 枠線">
            <a:extLst>
              <a:ext uri="{FF2B5EF4-FFF2-40B4-BE49-F238E27FC236}">
                <a16:creationId xmlns:a16="http://schemas.microsoft.com/office/drawing/2014/main" id="{AD597DFB-7434-35DB-104A-52AB782E7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0395" y="4399401"/>
            <a:ext cx="1038048" cy="1038048"/>
          </a:xfrm>
          <a:prstGeom prst="rect">
            <a:avLst/>
          </a:prstGeom>
        </p:spPr>
      </p:pic>
      <p:pic>
        <p:nvPicPr>
          <p:cNvPr id="136" name="グラフィックス 135" descr="最新のアーキテクチャ 枠線">
            <a:extLst>
              <a:ext uri="{FF2B5EF4-FFF2-40B4-BE49-F238E27FC236}">
                <a16:creationId xmlns:a16="http://schemas.microsoft.com/office/drawing/2014/main" id="{06F82CB4-2EEE-317C-B408-CC5FE7179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3013" y="3536281"/>
            <a:ext cx="1038048" cy="1038048"/>
          </a:xfrm>
          <a:prstGeom prst="rect">
            <a:avLst/>
          </a:prstGeom>
        </p:spPr>
      </p:pic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547167CC-8D4F-2E11-2C99-6D75DC2EA66B}"/>
              </a:ext>
            </a:extLst>
          </p:cNvPr>
          <p:cNvSpPr txBox="1"/>
          <p:nvPr/>
        </p:nvSpPr>
        <p:spPr>
          <a:xfrm>
            <a:off x="8584141" y="5295257"/>
            <a:ext cx="1370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b="1"/>
              <a:t>企業</a:t>
            </a:r>
            <a:r>
              <a:rPr lang="en-US" altLang="ja-JP" sz="2000" b="1" dirty="0"/>
              <a:t>C</a:t>
            </a:r>
            <a:endParaRPr kumimoji="1" lang="en-US" altLang="ja-JP" sz="2000" b="1" dirty="0"/>
          </a:p>
        </p:txBody>
      </p: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E6181527-4279-2482-D599-66B961C063BD}"/>
              </a:ext>
            </a:extLst>
          </p:cNvPr>
          <p:cNvGrpSpPr/>
          <p:nvPr/>
        </p:nvGrpSpPr>
        <p:grpSpPr>
          <a:xfrm>
            <a:off x="5042407" y="3401635"/>
            <a:ext cx="1717176" cy="2093677"/>
            <a:chOff x="4842872" y="3292856"/>
            <a:chExt cx="1717176" cy="2093677"/>
          </a:xfrm>
        </p:grpSpPr>
        <p:pic>
          <p:nvPicPr>
            <p:cNvPr id="154" name="図 153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1E955E4-8338-0341-1931-BB8860BDE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1908" r="24426"/>
            <a:stretch>
              <a:fillRect/>
            </a:stretch>
          </p:blipFill>
          <p:spPr>
            <a:xfrm>
              <a:off x="5213468" y="3504634"/>
              <a:ext cx="1346580" cy="1881899"/>
            </a:xfrm>
            <a:custGeom>
              <a:avLst/>
              <a:gdLst>
                <a:gd name="connsiteX0" fmla="*/ 842055 w 1346580"/>
                <a:gd name="connsiteY0" fmla="*/ 0 h 1881899"/>
                <a:gd name="connsiteX1" fmla="*/ 1346580 w 1346580"/>
                <a:gd name="connsiteY1" fmla="*/ 0 h 1881899"/>
                <a:gd name="connsiteX2" fmla="*/ 1346580 w 1346580"/>
                <a:gd name="connsiteY2" fmla="*/ 1881899 h 1881899"/>
                <a:gd name="connsiteX3" fmla="*/ 0 w 1346580"/>
                <a:gd name="connsiteY3" fmla="*/ 1881899 h 1881899"/>
                <a:gd name="connsiteX4" fmla="*/ 0 w 1346580"/>
                <a:gd name="connsiteY4" fmla="*/ 1476205 h 1881899"/>
                <a:gd name="connsiteX5" fmla="*/ 842055 w 1346580"/>
                <a:gd name="connsiteY5" fmla="*/ 1476205 h 1881899"/>
                <a:gd name="connsiteX6" fmla="*/ 842055 w 1346580"/>
                <a:gd name="connsiteY6" fmla="*/ 0 h 18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6580" h="1881899">
                  <a:moveTo>
                    <a:pt x="842055" y="0"/>
                  </a:moveTo>
                  <a:lnTo>
                    <a:pt x="1346580" y="0"/>
                  </a:lnTo>
                  <a:lnTo>
                    <a:pt x="1346580" y="1881899"/>
                  </a:lnTo>
                  <a:lnTo>
                    <a:pt x="0" y="1881899"/>
                  </a:lnTo>
                  <a:lnTo>
                    <a:pt x="0" y="1476205"/>
                  </a:lnTo>
                  <a:lnTo>
                    <a:pt x="842055" y="1476205"/>
                  </a:lnTo>
                  <a:lnTo>
                    <a:pt x="842055" y="0"/>
                  </a:lnTo>
                  <a:close/>
                </a:path>
              </a:pathLst>
            </a:custGeom>
          </p:spPr>
        </p:pic>
        <p:pic>
          <p:nvPicPr>
            <p:cNvPr id="138" name="図 137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1E4773E-763B-33B6-124E-6E3FC6F83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3357" r="22977"/>
            <a:stretch>
              <a:fillRect/>
            </a:stretch>
          </p:blipFill>
          <p:spPr>
            <a:xfrm>
              <a:off x="4842872" y="3292856"/>
              <a:ext cx="1346580" cy="1881899"/>
            </a:xfrm>
            <a:prstGeom prst="rect">
              <a:avLst/>
            </a:prstGeom>
          </p:spPr>
        </p:pic>
      </p:grpSp>
      <p:pic>
        <p:nvPicPr>
          <p:cNvPr id="139" name="グラフィックス 138" descr="線矢印: 直線 枠線">
            <a:extLst>
              <a:ext uri="{FF2B5EF4-FFF2-40B4-BE49-F238E27FC236}">
                <a16:creationId xmlns:a16="http://schemas.microsoft.com/office/drawing/2014/main" id="{9C11CD0D-EA64-D4AB-5FAD-9A9264D31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3472706" y="4148801"/>
            <a:ext cx="1252859" cy="914400"/>
          </a:xfrm>
          <a:prstGeom prst="rect">
            <a:avLst/>
          </a:prstGeom>
        </p:spPr>
      </p:pic>
      <p:pic>
        <p:nvPicPr>
          <p:cNvPr id="142" name="グラフィックス 141" descr="本 枠線">
            <a:extLst>
              <a:ext uri="{FF2B5EF4-FFF2-40B4-BE49-F238E27FC236}">
                <a16:creationId xmlns:a16="http://schemas.microsoft.com/office/drawing/2014/main" id="{1456F740-BB99-8358-FBF9-307A8F140F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04448" y="1938868"/>
            <a:ext cx="914400" cy="914400"/>
          </a:xfrm>
          <a:prstGeom prst="rect">
            <a:avLst/>
          </a:prstGeom>
        </p:spPr>
      </p:pic>
      <p:pic>
        <p:nvPicPr>
          <p:cNvPr id="160" name="グラフィックス 159" descr="線矢印: 直線 枠線">
            <a:extLst>
              <a:ext uri="{FF2B5EF4-FFF2-40B4-BE49-F238E27FC236}">
                <a16:creationId xmlns:a16="http://schemas.microsoft.com/office/drawing/2014/main" id="{6A3AAF5D-D0D0-50FE-5C0F-4BC0FAED03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3255723" y="1985360"/>
            <a:ext cx="1352855" cy="914400"/>
          </a:xfrm>
          <a:prstGeom prst="rect">
            <a:avLst/>
          </a:prstGeom>
        </p:spPr>
      </p:pic>
      <p:sp>
        <p:nvSpPr>
          <p:cNvPr id="162" name="テキスト ボックス 161">
            <a:extLst>
              <a:ext uri="{FF2B5EF4-FFF2-40B4-BE49-F238E27FC236}">
                <a16:creationId xmlns:a16="http://schemas.microsoft.com/office/drawing/2014/main" id="{84666F61-B4C5-82C7-B10C-1C356170192C}"/>
              </a:ext>
            </a:extLst>
          </p:cNvPr>
          <p:cNvSpPr txBox="1"/>
          <p:nvPr/>
        </p:nvSpPr>
        <p:spPr>
          <a:xfrm>
            <a:off x="4907803" y="5253046"/>
            <a:ext cx="216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/>
              <a:t>各企業</a:t>
            </a:r>
            <a:r>
              <a:rPr kumimoji="1" lang="en-US" altLang="ja-JP" sz="2000" b="1" dirty="0"/>
              <a:t> </a:t>
            </a:r>
            <a:r>
              <a:rPr kumimoji="1" lang="ja-JP" altLang="en-US" sz="2000" b="1"/>
              <a:t>ポスター</a:t>
            </a:r>
            <a:endParaRPr kumimoji="1" lang="en-US" altLang="ja-JP" sz="2000" b="1" dirty="0"/>
          </a:p>
        </p:txBody>
      </p: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272399B6-F953-55E9-CF6E-3C06E68ADAB0}"/>
              </a:ext>
            </a:extLst>
          </p:cNvPr>
          <p:cNvSpPr txBox="1"/>
          <p:nvPr/>
        </p:nvSpPr>
        <p:spPr>
          <a:xfrm>
            <a:off x="3191510" y="4042731"/>
            <a:ext cx="182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/>
              <a:t>企業調査</a:t>
            </a:r>
            <a:endParaRPr kumimoji="1" lang="en-US" altLang="ja-JP" sz="2000" dirty="0"/>
          </a:p>
        </p:txBody>
      </p:sp>
      <p:pic>
        <p:nvPicPr>
          <p:cNvPr id="164" name="グラフィックス 163" descr="線矢印: 直線 枠線">
            <a:extLst>
              <a:ext uri="{FF2B5EF4-FFF2-40B4-BE49-F238E27FC236}">
                <a16:creationId xmlns:a16="http://schemas.microsoft.com/office/drawing/2014/main" id="{DC939155-FA27-0A1A-7070-13A542F574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9212684">
            <a:off x="7025952" y="3996041"/>
            <a:ext cx="939933" cy="686011"/>
          </a:xfrm>
          <a:prstGeom prst="rect">
            <a:avLst/>
          </a:prstGeom>
        </p:spPr>
      </p:pic>
      <p:pic>
        <p:nvPicPr>
          <p:cNvPr id="168" name="グラフィックス 167" descr="線矢印: 直線 枠線">
            <a:extLst>
              <a:ext uri="{FF2B5EF4-FFF2-40B4-BE49-F238E27FC236}">
                <a16:creationId xmlns:a16="http://schemas.microsoft.com/office/drawing/2014/main" id="{2D09C190-A9CF-FA4F-6EC8-9BCB4BEAB3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540473">
            <a:off x="7167327" y="4292140"/>
            <a:ext cx="939933" cy="686011"/>
          </a:xfrm>
          <a:prstGeom prst="rect">
            <a:avLst/>
          </a:prstGeom>
        </p:spPr>
      </p:pic>
      <p:pic>
        <p:nvPicPr>
          <p:cNvPr id="169" name="グラフィックス 168" descr="線矢印: 直線 枠線">
            <a:extLst>
              <a:ext uri="{FF2B5EF4-FFF2-40B4-BE49-F238E27FC236}">
                <a16:creationId xmlns:a16="http://schemas.microsoft.com/office/drawing/2014/main" id="{12CF4867-AC47-95FA-B10A-C9CAC6DDA5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1265885">
            <a:off x="7204269" y="4691045"/>
            <a:ext cx="939933" cy="686011"/>
          </a:xfrm>
          <a:prstGeom prst="rect">
            <a:avLst/>
          </a:prstGeom>
        </p:spPr>
      </p:pic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6B6E3232-F045-0007-A47F-07210471AAB1}"/>
              </a:ext>
            </a:extLst>
          </p:cNvPr>
          <p:cNvSpPr txBox="1"/>
          <p:nvPr/>
        </p:nvSpPr>
        <p:spPr>
          <a:xfrm>
            <a:off x="6721576" y="3635020"/>
            <a:ext cx="182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/>
              <a:t>実習</a:t>
            </a:r>
            <a:endParaRPr kumimoji="1" lang="en-US" altLang="ja-JP" sz="2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A355BC1-5836-327E-9FCD-FD66D237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BE58609-59E0-9BB3-B96F-E02B3C7C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FAFFA-EF78-214A-8589-93D3AD7E588C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5" name="図 4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293630A2-B207-02D9-9E08-4544E2C647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1990" y="220390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3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AF8BE-42C5-A971-C12E-479909111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7D9D43BD-0698-FDEC-CA0F-1128F7AF96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pic>
        <p:nvPicPr>
          <p:cNvPr id="21" name="図 20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9DA5ABC7-BFD8-32C8-A427-A98A4443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702" y="683863"/>
            <a:ext cx="4294486" cy="60800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6" name="図 155">
            <a:extLst>
              <a:ext uri="{FF2B5EF4-FFF2-40B4-BE49-F238E27FC236}">
                <a16:creationId xmlns:a16="http://schemas.microsoft.com/office/drawing/2014/main" id="{7B028B82-9B31-612E-D579-B6BEF9BB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A6C27CB-57E2-A53B-A7DC-EEC91A8B9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40" y="470010"/>
            <a:ext cx="5150017" cy="997773"/>
          </a:xfrm>
        </p:spPr>
        <p:txBody>
          <a:bodyPr>
            <a:normAutofit/>
          </a:bodyPr>
          <a:lstStyle/>
          <a:p>
            <a:r>
              <a:rPr kumimoji="1"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ポスター</a:t>
            </a:r>
          </a:p>
        </p:txBody>
      </p:sp>
      <p:sp>
        <p:nvSpPr>
          <p:cNvPr id="159" name="三角形 158">
            <a:extLst>
              <a:ext uri="{FF2B5EF4-FFF2-40B4-BE49-F238E27FC236}">
                <a16:creationId xmlns:a16="http://schemas.microsoft.com/office/drawing/2014/main" id="{C7D037ED-1179-A342-3BC9-0485DD4E3F89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1BF0756-B841-34FA-5675-8C294AE3F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3657" y="94130"/>
            <a:ext cx="4552439" cy="644478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B3F517B-FCB2-B481-1140-E380E10B0075}"/>
              </a:ext>
            </a:extLst>
          </p:cNvPr>
          <p:cNvSpPr/>
          <p:nvPr/>
        </p:nvSpPr>
        <p:spPr>
          <a:xfrm>
            <a:off x="7820772" y="489993"/>
            <a:ext cx="2888343" cy="380932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ysClr val="windowText" lastClr="000000"/>
                </a:solidFill>
              </a:rPr>
              <a:t>企業</a:t>
            </a:r>
            <a:r>
              <a:rPr kumimoji="1" lang="en-US" altLang="ja-JP" sz="2000" dirty="0">
                <a:solidFill>
                  <a:sysClr val="windowText" lastClr="000000"/>
                </a:solidFill>
              </a:rPr>
              <a:t>A</a:t>
            </a:r>
            <a:endParaRPr kumimoji="1" lang="ja-JP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FC3EF9-0E04-198D-C0A8-D404325347C1}"/>
              </a:ext>
            </a:extLst>
          </p:cNvPr>
          <p:cNvSpPr/>
          <p:nvPr/>
        </p:nvSpPr>
        <p:spPr>
          <a:xfrm>
            <a:off x="7820772" y="1198568"/>
            <a:ext cx="2888343" cy="189724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>
                <a:solidFill>
                  <a:sysClr val="windowText" lastClr="000000"/>
                </a:solidFill>
              </a:rPr>
              <a:t>企業先</a:t>
            </a:r>
            <a:r>
              <a:rPr lang="en-US" altLang="ja-JP" sz="1000" dirty="0">
                <a:solidFill>
                  <a:sysClr val="windowText" lastClr="000000"/>
                </a:solidFill>
              </a:rPr>
              <a:t> </a:t>
            </a:r>
            <a:r>
              <a:rPr lang="ja-JP" altLang="en-US" sz="1000">
                <a:solidFill>
                  <a:sysClr val="windowText" lastClr="000000"/>
                </a:solidFill>
              </a:rPr>
              <a:t>責任者様</a:t>
            </a:r>
            <a:r>
              <a:rPr lang="en-US" altLang="ja-JP" sz="1000" dirty="0">
                <a:solidFill>
                  <a:sysClr val="windowText" lastClr="000000"/>
                </a:solidFill>
              </a:rPr>
              <a:t> </a:t>
            </a:r>
            <a:r>
              <a:rPr lang="ja-JP" altLang="en-US" sz="1000">
                <a:solidFill>
                  <a:sysClr val="windowText" lastClr="000000"/>
                </a:solidFill>
              </a:rPr>
              <a:t>名前</a:t>
            </a:r>
            <a:endParaRPr kumimoji="1" lang="ja-JP" altLang="en-US" sz="1000">
              <a:solidFill>
                <a:sysClr val="windowText" lastClr="00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D35CAA9-398D-8318-49E2-42853B7329EE}"/>
              </a:ext>
            </a:extLst>
          </p:cNvPr>
          <p:cNvSpPr/>
          <p:nvPr/>
        </p:nvSpPr>
        <p:spPr>
          <a:xfrm>
            <a:off x="7820772" y="1477503"/>
            <a:ext cx="2888343" cy="15095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>
                <a:solidFill>
                  <a:sysClr val="windowText" lastClr="000000"/>
                </a:solidFill>
              </a:rPr>
              <a:t>担当教員</a:t>
            </a:r>
            <a:r>
              <a:rPr lang="en-US" altLang="ja-JP" sz="1000" dirty="0">
                <a:solidFill>
                  <a:sysClr val="windowText" lastClr="000000"/>
                </a:solidFill>
              </a:rPr>
              <a:t> </a:t>
            </a:r>
            <a:r>
              <a:rPr lang="ja-JP" altLang="en-US" sz="1000">
                <a:solidFill>
                  <a:sysClr val="windowText" lastClr="000000"/>
                </a:solidFill>
              </a:rPr>
              <a:t>名前</a:t>
            </a:r>
            <a:endParaRPr kumimoji="1" lang="ja-JP" altLang="en-US" sz="1000">
              <a:solidFill>
                <a:sysClr val="windowText" lastClr="00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9EF7B4C-EF53-9545-E2FB-E53903468BF0}"/>
              </a:ext>
            </a:extLst>
          </p:cNvPr>
          <p:cNvSpPr txBox="1"/>
          <p:nvPr/>
        </p:nvSpPr>
        <p:spPr>
          <a:xfrm>
            <a:off x="1404162" y="1972200"/>
            <a:ext cx="6045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・</a:t>
            </a:r>
            <a:r>
              <a:rPr lang="ja-JP" altLang="en-US" sz="2800"/>
              <a:t>企業名</a:t>
            </a:r>
            <a:r>
              <a:rPr lang="ja-JP" altLang="en-US" sz="2800" dirty="0"/>
              <a:t>＆</a:t>
            </a:r>
            <a:r>
              <a:rPr lang="ja-JP" altLang="en-US" sz="2800"/>
              <a:t>受け入れ人数</a:t>
            </a:r>
            <a:endParaRPr kumimoji="1" lang="ja-JP" altLang="en-US" sz="28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04B5F97-F202-A944-4FB5-9578C3C92893}"/>
              </a:ext>
            </a:extLst>
          </p:cNvPr>
          <p:cNvSpPr txBox="1"/>
          <p:nvPr/>
        </p:nvSpPr>
        <p:spPr>
          <a:xfrm>
            <a:off x="1404162" y="2768920"/>
            <a:ext cx="6045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・</a:t>
            </a:r>
            <a:r>
              <a:rPr lang="ja-JP" altLang="en-US" sz="2800"/>
              <a:t>学習＆実習の内容</a:t>
            </a:r>
            <a:endParaRPr kumimoji="1" lang="ja-JP" altLang="en-US" sz="28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49B7272-C4F3-2DE9-1006-1C4F43104D0C}"/>
              </a:ext>
            </a:extLst>
          </p:cNvPr>
          <p:cNvSpPr txBox="1"/>
          <p:nvPr/>
        </p:nvSpPr>
        <p:spPr>
          <a:xfrm>
            <a:off x="1411995" y="3469814"/>
            <a:ext cx="5845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・</a:t>
            </a:r>
            <a:r>
              <a:rPr lang="ja-JP" altLang="en-US" sz="2800"/>
              <a:t>使用したソフトウェア、言語</a:t>
            </a:r>
            <a:endParaRPr lang="en-US" altLang="ja-JP" sz="2800" dirty="0"/>
          </a:p>
          <a:p>
            <a:r>
              <a:rPr lang="en-US" altLang="ja-JP" sz="2800" dirty="0"/>
              <a:t> </a:t>
            </a:r>
            <a:r>
              <a:rPr lang="ja-JP" altLang="en-US" sz="2800"/>
              <a:t>（</a:t>
            </a:r>
            <a:r>
              <a:rPr lang="en-US" altLang="ja-JP" sz="2800" dirty="0"/>
              <a:t>AWS</a:t>
            </a:r>
            <a:r>
              <a:rPr lang="ja-JP" altLang="en-US" sz="2800"/>
              <a:t>、</a:t>
            </a:r>
            <a:r>
              <a:rPr lang="en-US" altLang="ja-JP" sz="2800" dirty="0"/>
              <a:t>Excel</a:t>
            </a:r>
            <a:r>
              <a:rPr lang="ja-JP" altLang="en-US" sz="2800"/>
              <a:t>、</a:t>
            </a:r>
            <a:r>
              <a:rPr lang="en-US" altLang="ja-JP" sz="2800" dirty="0"/>
              <a:t>Python </a:t>
            </a:r>
            <a:r>
              <a:rPr lang="ja-JP" altLang="en-US" sz="2800"/>
              <a:t>など）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2BF0149-E8DD-E79D-5C4B-4A9D88A3A4AC}"/>
              </a:ext>
            </a:extLst>
          </p:cNvPr>
          <p:cNvSpPr txBox="1"/>
          <p:nvPr/>
        </p:nvSpPr>
        <p:spPr>
          <a:xfrm>
            <a:off x="1411995" y="4601595"/>
            <a:ext cx="6045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/>
              <a:t>・</a:t>
            </a:r>
            <a:r>
              <a:rPr lang="ja-JP" altLang="en-US" sz="2800"/>
              <a:t>何をしている企業か</a:t>
            </a:r>
            <a:endParaRPr kumimoji="1" lang="ja-JP" altLang="en-US" sz="2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71DBF4-79B1-4D8A-04C4-68230131CBAA}"/>
              </a:ext>
            </a:extLst>
          </p:cNvPr>
          <p:cNvSpPr txBox="1"/>
          <p:nvPr/>
        </p:nvSpPr>
        <p:spPr>
          <a:xfrm>
            <a:off x="5326744" y="5074657"/>
            <a:ext cx="6045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dirty="0"/>
              <a:t>e</a:t>
            </a:r>
            <a:r>
              <a:rPr kumimoji="1" lang="en-US" altLang="ja-JP" sz="3200" dirty="0"/>
              <a:t>tc</a:t>
            </a:r>
            <a:r>
              <a:rPr lang="en-US" altLang="ja-JP" sz="3200" dirty="0"/>
              <a:t>.</a:t>
            </a:r>
            <a:endParaRPr kumimoji="1" lang="ja-JP" altLang="en-US" sz="320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04DC72C0-259C-D23B-F0A0-CDAE9F9F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13" name="日付プレースホルダー 12">
            <a:extLst>
              <a:ext uri="{FF2B5EF4-FFF2-40B4-BE49-F238E27FC236}">
                <a16:creationId xmlns:a16="http://schemas.microsoft.com/office/drawing/2014/main" id="{2A491B22-B74F-A9EA-4000-BAA97A8AB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7EF16-C747-6F4F-BC26-DF03FAB222EE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82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FF009-7237-1953-C970-DF824C98D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0E7BA22B-5B0E-FBB0-E37C-AB523514A0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692E59A-5037-530B-42BE-ADC1D9967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67" y="384532"/>
            <a:ext cx="8227860" cy="997773"/>
          </a:xfrm>
        </p:spPr>
        <p:txBody>
          <a:bodyPr>
            <a:normAutofit/>
          </a:bodyPr>
          <a:lstStyle/>
          <a:p>
            <a:r>
              <a:rPr kumimoji="1"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課題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7060F1B-33FA-D534-E94A-F194C30C22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1F92F141-4719-A873-E6D5-45EB71B5702A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096ED259-8BBF-1101-5F50-3C39FB5C2B71}"/>
              </a:ext>
            </a:extLst>
          </p:cNvPr>
          <p:cNvSpPr txBox="1"/>
          <p:nvPr/>
        </p:nvSpPr>
        <p:spPr>
          <a:xfrm>
            <a:off x="2021382" y="5148355"/>
            <a:ext cx="397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後輩学生達</a:t>
            </a: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C6D676A9-6D97-965A-9E74-540081952B50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56CEBEE4-4319-4B09-9C07-19EA62B1E547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8" name="グループ化 157">
            <a:extLst>
              <a:ext uri="{FF2B5EF4-FFF2-40B4-BE49-F238E27FC236}">
                <a16:creationId xmlns:a16="http://schemas.microsoft.com/office/drawing/2014/main" id="{07D02EF9-89E6-C27E-9EC8-70A9548D35D0}"/>
              </a:ext>
            </a:extLst>
          </p:cNvPr>
          <p:cNvGrpSpPr/>
          <p:nvPr/>
        </p:nvGrpSpPr>
        <p:grpSpPr>
          <a:xfrm>
            <a:off x="8829418" y="2089362"/>
            <a:ext cx="2762423" cy="3157608"/>
            <a:chOff x="4842872" y="3292856"/>
            <a:chExt cx="1717176" cy="2093677"/>
          </a:xfrm>
        </p:grpSpPr>
        <p:pic>
          <p:nvPicPr>
            <p:cNvPr id="154" name="図 153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2F78838-EE9F-0ADF-11CD-6D57EFF0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908" r="24426"/>
            <a:stretch>
              <a:fillRect/>
            </a:stretch>
          </p:blipFill>
          <p:spPr>
            <a:xfrm>
              <a:off x="5213468" y="3504634"/>
              <a:ext cx="1346580" cy="1881899"/>
            </a:xfrm>
            <a:custGeom>
              <a:avLst/>
              <a:gdLst>
                <a:gd name="connsiteX0" fmla="*/ 842055 w 1346580"/>
                <a:gd name="connsiteY0" fmla="*/ 0 h 1881899"/>
                <a:gd name="connsiteX1" fmla="*/ 1346580 w 1346580"/>
                <a:gd name="connsiteY1" fmla="*/ 0 h 1881899"/>
                <a:gd name="connsiteX2" fmla="*/ 1346580 w 1346580"/>
                <a:gd name="connsiteY2" fmla="*/ 1881899 h 1881899"/>
                <a:gd name="connsiteX3" fmla="*/ 0 w 1346580"/>
                <a:gd name="connsiteY3" fmla="*/ 1881899 h 1881899"/>
                <a:gd name="connsiteX4" fmla="*/ 0 w 1346580"/>
                <a:gd name="connsiteY4" fmla="*/ 1476205 h 1881899"/>
                <a:gd name="connsiteX5" fmla="*/ 842055 w 1346580"/>
                <a:gd name="connsiteY5" fmla="*/ 1476205 h 1881899"/>
                <a:gd name="connsiteX6" fmla="*/ 842055 w 1346580"/>
                <a:gd name="connsiteY6" fmla="*/ 0 h 188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6580" h="1881899">
                  <a:moveTo>
                    <a:pt x="842055" y="0"/>
                  </a:moveTo>
                  <a:lnTo>
                    <a:pt x="1346580" y="0"/>
                  </a:lnTo>
                  <a:lnTo>
                    <a:pt x="1346580" y="1881899"/>
                  </a:lnTo>
                  <a:lnTo>
                    <a:pt x="0" y="1881899"/>
                  </a:lnTo>
                  <a:lnTo>
                    <a:pt x="0" y="1476205"/>
                  </a:lnTo>
                  <a:lnTo>
                    <a:pt x="842055" y="1476205"/>
                  </a:lnTo>
                  <a:lnTo>
                    <a:pt x="842055" y="0"/>
                  </a:lnTo>
                  <a:close/>
                </a:path>
              </a:pathLst>
            </a:custGeom>
          </p:spPr>
        </p:pic>
        <p:pic>
          <p:nvPicPr>
            <p:cNvPr id="138" name="図 137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8A65F7A-5921-DD65-D0AA-4251FC9D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3357" r="22977"/>
            <a:stretch>
              <a:fillRect/>
            </a:stretch>
          </p:blipFill>
          <p:spPr>
            <a:xfrm>
              <a:off x="4842872" y="3292856"/>
              <a:ext cx="1346580" cy="1881899"/>
            </a:xfrm>
            <a:prstGeom prst="rect">
              <a:avLst/>
            </a:prstGeom>
          </p:spPr>
        </p:pic>
      </p:grpSp>
      <p:sp>
        <p:nvSpPr>
          <p:cNvPr id="163" name="テキスト ボックス 162">
            <a:extLst>
              <a:ext uri="{FF2B5EF4-FFF2-40B4-BE49-F238E27FC236}">
                <a16:creationId xmlns:a16="http://schemas.microsoft.com/office/drawing/2014/main" id="{3057360A-97DF-9F48-DDA2-014E7F393611}"/>
              </a:ext>
            </a:extLst>
          </p:cNvPr>
          <p:cNvSpPr txBox="1"/>
          <p:nvPr/>
        </p:nvSpPr>
        <p:spPr>
          <a:xfrm>
            <a:off x="1279436" y="2437541"/>
            <a:ext cx="358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/>
              <a:t>どの分野にしよう？</a:t>
            </a:r>
            <a:endParaRPr kumimoji="1" lang="en-US" altLang="ja-JP" sz="2400" dirty="0"/>
          </a:p>
        </p:txBody>
      </p:sp>
      <p:pic>
        <p:nvPicPr>
          <p:cNvPr id="6" name="グラフィックス 5" descr="混乱した人 単色塗りつぶし">
            <a:extLst>
              <a:ext uri="{FF2B5EF4-FFF2-40B4-BE49-F238E27FC236}">
                <a16:creationId xmlns:a16="http://schemas.microsoft.com/office/drawing/2014/main" id="{8380BDC7-AE6C-A68E-CFFD-7B6AE704D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4389" y="1940717"/>
            <a:ext cx="1380663" cy="1380663"/>
          </a:xfrm>
          <a:prstGeom prst="rect">
            <a:avLst/>
          </a:prstGeom>
        </p:spPr>
      </p:pic>
      <p:pic>
        <p:nvPicPr>
          <p:cNvPr id="8" name="グラフィックス 7" descr="肩をすくめた女性 単色塗りつぶし">
            <a:extLst>
              <a:ext uri="{FF2B5EF4-FFF2-40B4-BE49-F238E27FC236}">
                <a16:creationId xmlns:a16="http://schemas.microsoft.com/office/drawing/2014/main" id="{A38CBDFD-F452-AF70-753A-E811A511D2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47070" y="3740044"/>
            <a:ext cx="1241952" cy="1241952"/>
          </a:xfrm>
          <a:prstGeom prst="rect">
            <a:avLst/>
          </a:prstGeom>
        </p:spPr>
      </p:pic>
      <p:pic>
        <p:nvPicPr>
          <p:cNvPr id="12" name="グラフィックス 11" descr="思案中の吹き出し 枠線">
            <a:extLst>
              <a:ext uri="{FF2B5EF4-FFF2-40B4-BE49-F238E27FC236}">
                <a16:creationId xmlns:a16="http://schemas.microsoft.com/office/drawing/2014/main" id="{B86A95F5-7797-C3EF-885F-41890D81ED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25623" t="57850" r="54849" b="-21382"/>
          <a:stretch>
            <a:fillRect/>
          </a:stretch>
        </p:blipFill>
        <p:spPr>
          <a:xfrm>
            <a:off x="7129529" y="976000"/>
            <a:ext cx="1200937" cy="1078053"/>
          </a:xfrm>
          <a:custGeom>
            <a:avLst/>
            <a:gdLst>
              <a:gd name="connsiteX0" fmla="*/ 434782 w 1200937"/>
              <a:gd name="connsiteY0" fmla="*/ 0 h 1078053"/>
              <a:gd name="connsiteX1" fmla="*/ 434782 w 1200937"/>
              <a:gd name="connsiteY1" fmla="*/ 715229 h 1078053"/>
              <a:gd name="connsiteX2" fmla="*/ 1200937 w 1200937"/>
              <a:gd name="connsiteY2" fmla="*/ 715229 h 1078053"/>
              <a:gd name="connsiteX3" fmla="*/ 1192211 w 1200937"/>
              <a:gd name="connsiteY3" fmla="*/ 740284 h 1078053"/>
              <a:gd name="connsiteX4" fmla="*/ 620486 w 1200937"/>
              <a:gd name="connsiteY4" fmla="*/ 1078053 h 1078053"/>
              <a:gd name="connsiteX5" fmla="*/ 0 w 1200937"/>
              <a:gd name="connsiteY5" fmla="*/ 525018 h 1078053"/>
              <a:gd name="connsiteX6" fmla="*/ 378965 w 1200937"/>
              <a:gd name="connsiteY6" fmla="*/ 15443 h 1078053"/>
              <a:gd name="connsiteX7" fmla="*/ 434782 w 1200937"/>
              <a:gd name="connsiteY7" fmla="*/ 0 h 107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937" h="1078053">
                <a:moveTo>
                  <a:pt x="434782" y="0"/>
                </a:moveTo>
                <a:lnTo>
                  <a:pt x="434782" y="715229"/>
                </a:lnTo>
                <a:lnTo>
                  <a:pt x="1200937" y="715229"/>
                </a:lnTo>
                <a:lnTo>
                  <a:pt x="1192211" y="740284"/>
                </a:lnTo>
                <a:cubicBezTo>
                  <a:pt x="1098016" y="938777"/>
                  <a:pt x="877500" y="1078053"/>
                  <a:pt x="620486" y="1078053"/>
                </a:cubicBezTo>
                <a:cubicBezTo>
                  <a:pt x="277801" y="1078053"/>
                  <a:pt x="0" y="830451"/>
                  <a:pt x="0" y="525018"/>
                </a:cubicBezTo>
                <a:cubicBezTo>
                  <a:pt x="0" y="295943"/>
                  <a:pt x="156263" y="99399"/>
                  <a:pt x="378965" y="15443"/>
                </a:cubicBezTo>
                <a:lnTo>
                  <a:pt x="434782" y="0"/>
                </a:lnTo>
                <a:close/>
              </a:path>
            </a:pathLst>
          </a:custGeom>
        </p:spPr>
      </p:pic>
      <p:pic>
        <p:nvPicPr>
          <p:cNvPr id="18" name="グラフィックス 17" descr="思案中の吹き出し 枠線">
            <a:extLst>
              <a:ext uri="{FF2B5EF4-FFF2-40B4-BE49-F238E27FC236}">
                <a16:creationId xmlns:a16="http://schemas.microsoft.com/office/drawing/2014/main" id="{0CD7ADDC-57F1-B44D-A618-A5BDD953A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010849" y="1574342"/>
            <a:ext cx="787214" cy="787214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28ED475-630D-C0B8-925B-EA74DDC5703D}"/>
              </a:ext>
            </a:extLst>
          </p:cNvPr>
          <p:cNvSpPr txBox="1"/>
          <p:nvPr/>
        </p:nvSpPr>
        <p:spPr>
          <a:xfrm>
            <a:off x="5804831" y="2329111"/>
            <a:ext cx="2769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/>
              <a:t>具体的すぎる！</a:t>
            </a:r>
            <a:endParaRPr kumimoji="1" lang="en-US" altLang="ja-JP" sz="24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77602740-ACC2-2DA4-5E3E-C718E44187C6}"/>
              </a:ext>
            </a:extLst>
          </p:cNvPr>
          <p:cNvSpPr txBox="1"/>
          <p:nvPr/>
        </p:nvSpPr>
        <p:spPr>
          <a:xfrm>
            <a:off x="1208344" y="4088280"/>
            <a:ext cx="3589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/>
              <a:t>どんな企業があるの</a:t>
            </a:r>
            <a:r>
              <a:rPr kumimoji="1" lang="ja-JP" altLang="en-US" sz="2400"/>
              <a:t>？</a:t>
            </a:r>
            <a:endParaRPr kumimoji="1" lang="en-US" altLang="ja-JP" sz="2400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92F2DE3-85C8-10AB-9CF1-6E410D2A3E76}"/>
              </a:ext>
            </a:extLst>
          </p:cNvPr>
          <p:cNvSpPr txBox="1"/>
          <p:nvPr/>
        </p:nvSpPr>
        <p:spPr>
          <a:xfrm>
            <a:off x="8514229" y="1574342"/>
            <a:ext cx="2769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/>
              <a:t>ガーン</a:t>
            </a:r>
            <a:endParaRPr kumimoji="1" lang="en-US" altLang="ja-JP" sz="3200" b="1" dirty="0"/>
          </a:p>
        </p:txBody>
      </p:sp>
      <p:pic>
        <p:nvPicPr>
          <p:cNvPr id="54" name="図 53" descr="暗い, 座る, グループ, 野球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93F891E-D54E-2D85-34EE-9DB5367F7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0591" y="1772599"/>
            <a:ext cx="2395165" cy="2136532"/>
          </a:xfrm>
          <a:prstGeom prst="rect">
            <a:avLst/>
          </a:prstGeom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7D94D1FE-E993-43CA-3D0B-6E1CAACE3E9A}"/>
              </a:ext>
            </a:extLst>
          </p:cNvPr>
          <p:cNvSpPr txBox="1"/>
          <p:nvPr/>
        </p:nvSpPr>
        <p:spPr>
          <a:xfrm>
            <a:off x="6145826" y="3142990"/>
            <a:ext cx="2087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/>
              <a:t>量が多すぎ！</a:t>
            </a:r>
            <a:endParaRPr kumimoji="1" lang="en-US" altLang="ja-JP" sz="2400" dirty="0"/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5F709F00-9AF5-5BB7-B6AB-33645BE6D42F}"/>
              </a:ext>
            </a:extLst>
          </p:cNvPr>
          <p:cNvSpPr txBox="1"/>
          <p:nvPr/>
        </p:nvSpPr>
        <p:spPr>
          <a:xfrm>
            <a:off x="5740423" y="3935016"/>
            <a:ext cx="2769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/>
              <a:t>全体が見えない</a:t>
            </a:r>
            <a:endParaRPr kumimoji="1" lang="en-US" altLang="ja-JP" sz="2400" dirty="0"/>
          </a:p>
        </p:txBody>
      </p:sp>
      <p:pic>
        <p:nvPicPr>
          <p:cNvPr id="58" name="グラフィックス 57" descr="線矢印: 直線 枠線">
            <a:extLst>
              <a:ext uri="{FF2B5EF4-FFF2-40B4-BE49-F238E27FC236}">
                <a16:creationId xmlns:a16="http://schemas.microsoft.com/office/drawing/2014/main" id="{5A6FB176-DAE9-CF86-4E2C-AD0FD4B593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9984756">
            <a:off x="8136146" y="3753988"/>
            <a:ext cx="802721" cy="585867"/>
          </a:xfrm>
          <a:prstGeom prst="rect">
            <a:avLst/>
          </a:prstGeom>
        </p:spPr>
      </p:pic>
      <p:pic>
        <p:nvPicPr>
          <p:cNvPr id="60" name="グラフィックス 59" descr="線矢印: 直線 枠線">
            <a:extLst>
              <a:ext uri="{FF2B5EF4-FFF2-40B4-BE49-F238E27FC236}">
                <a16:creationId xmlns:a16="http://schemas.microsoft.com/office/drawing/2014/main" id="{43C7A3E5-DF5C-3987-38D0-3E0982D6E3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1316681">
            <a:off x="8143105" y="3185205"/>
            <a:ext cx="716699" cy="523084"/>
          </a:xfrm>
          <a:prstGeom prst="rect">
            <a:avLst/>
          </a:prstGeom>
        </p:spPr>
      </p:pic>
      <p:pic>
        <p:nvPicPr>
          <p:cNvPr id="61" name="グラフィックス 60" descr="線矢印: 直線 枠線">
            <a:extLst>
              <a:ext uri="{FF2B5EF4-FFF2-40B4-BE49-F238E27FC236}">
                <a16:creationId xmlns:a16="http://schemas.microsoft.com/office/drawing/2014/main" id="{6AFBEC59-F3F8-9612-B96A-3CBFBE5C9B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2440649">
            <a:off x="8175344" y="2456379"/>
            <a:ext cx="802721" cy="585867"/>
          </a:xfrm>
          <a:prstGeom prst="rect">
            <a:avLst/>
          </a:prstGeom>
        </p:spPr>
      </p:pic>
      <p:pic>
        <p:nvPicPr>
          <p:cNvPr id="63" name="グラフィックス 62" descr="思案中の吹き出し 枠線">
            <a:extLst>
              <a:ext uri="{FF2B5EF4-FFF2-40B4-BE49-F238E27FC236}">
                <a16:creationId xmlns:a16="http://schemas.microsoft.com/office/drawing/2014/main" id="{43C9AD88-0FAC-EE41-F417-43CD405D36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4169895" y="3309877"/>
            <a:ext cx="676453" cy="676453"/>
          </a:xfrm>
          <a:prstGeom prst="rect">
            <a:avLst/>
          </a:prstGeom>
        </p:spPr>
      </p:pic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8B295369-8481-46DE-9E88-02EC19ADA55F}"/>
              </a:ext>
            </a:extLst>
          </p:cNvPr>
          <p:cNvSpPr txBox="1"/>
          <p:nvPr/>
        </p:nvSpPr>
        <p:spPr>
          <a:xfrm>
            <a:off x="6905963" y="5092506"/>
            <a:ext cx="3977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静的データ</a:t>
            </a:r>
            <a:endParaRPr kumimoji="1" lang="ja-JP" altLang="en-US" sz="480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FBA2826-E9B7-67C1-86D5-3F1A4ABE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E2FEAB-F233-53E5-8299-3B749A0D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94E9F-D4FE-CD4F-A7F0-8C70A8B75681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5" name="図 4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7D5A03C6-D12C-D68C-E9A4-0E362CC7DB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1990" y="220390"/>
            <a:ext cx="2806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2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3364-C54E-FA9B-5F0F-F61E29575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D77CB52A-6F51-41B3-5520-1A59CA1C2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4B1FE7-DC75-CC5F-3AE4-3F13E57AD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4" y="870926"/>
            <a:ext cx="7751423" cy="997773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" altLang="ja-JP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RAG</a:t>
            </a:r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チャットボットとは？</a:t>
            </a:r>
            <a:b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kumimoji="1" lang="ja-JP" altLang="en-US" sz="48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2B59F66-DABD-F804-A4CD-3D3670AA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11871CE1-B1FA-1293-B887-FCE0DB87538C}"/>
              </a:ext>
            </a:extLst>
          </p:cNvPr>
          <p:cNvSpPr/>
          <p:nvPr/>
        </p:nvSpPr>
        <p:spPr>
          <a:xfrm rot="5400000">
            <a:off x="2073139" y="721898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D23EEFC4-045F-A1A0-FA10-FCB54E795269}"/>
              </a:ext>
            </a:extLst>
          </p:cNvPr>
          <p:cNvSpPr txBox="1"/>
          <p:nvPr/>
        </p:nvSpPr>
        <p:spPr>
          <a:xfrm>
            <a:off x="3200049" y="7339673"/>
            <a:ext cx="5791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8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研究テーマ</a:t>
            </a:r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15BE1624-6036-8D94-61F3-79823484032F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31932C50-04E2-CBD5-EB10-C4A87A33D954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3F8B667A-06C8-8074-1097-EA91C4AF3109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28FB98-DDAC-56C1-17F5-8303CEB5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75E8D7-9FDC-1915-6031-6EE248324BC4}"/>
              </a:ext>
            </a:extLst>
          </p:cNvPr>
          <p:cNvSpPr txBox="1"/>
          <p:nvPr/>
        </p:nvSpPr>
        <p:spPr>
          <a:xfrm>
            <a:off x="1336552" y="3265336"/>
            <a:ext cx="10012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kumimoji="1" lang="en-US" altLang="ja-JP" sz="2800" dirty="0"/>
              <a:t>Retrieval (</a:t>
            </a:r>
            <a:r>
              <a:rPr kumimoji="1" lang="ja-JP" altLang="en-US" sz="2800"/>
              <a:t>検索</a:t>
            </a:r>
            <a:r>
              <a:rPr kumimoji="1" lang="en-US" altLang="ja-JP" sz="2800" dirty="0"/>
              <a:t>) → </a:t>
            </a:r>
            <a:r>
              <a:rPr kumimoji="1" lang="ja-JP" altLang="en-US" sz="2800"/>
              <a:t>データベースから関連情報を検索する</a:t>
            </a:r>
            <a:endParaRPr kumimoji="1" lang="en-US" altLang="ja-JP" sz="2800" dirty="0"/>
          </a:p>
          <a:p>
            <a:pPr marL="342900" indent="-342900">
              <a:buFontTx/>
              <a:buChar char="-"/>
            </a:pPr>
            <a:r>
              <a:rPr lang="en-US" altLang="ja-JP" sz="2800" dirty="0"/>
              <a:t>Augmented (</a:t>
            </a:r>
            <a:r>
              <a:rPr lang="ja-JP" altLang="en-US" sz="2800"/>
              <a:t>拡張</a:t>
            </a:r>
            <a:r>
              <a:rPr lang="en-US" altLang="ja-JP" sz="2800" dirty="0"/>
              <a:t>) → </a:t>
            </a:r>
            <a:r>
              <a:rPr lang="ja-JP" altLang="en-US" sz="2800"/>
              <a:t>検索した情報を回答生成時に加える</a:t>
            </a:r>
            <a:endParaRPr lang="en-US" altLang="ja-JP" sz="2800" dirty="0"/>
          </a:p>
          <a:p>
            <a:pPr marL="342900" indent="-342900">
              <a:buFontTx/>
              <a:buChar char="-"/>
            </a:pPr>
            <a:r>
              <a:rPr kumimoji="1" lang="en-US" altLang="ja-JP" sz="2800" dirty="0"/>
              <a:t>Generation (</a:t>
            </a:r>
            <a:r>
              <a:rPr kumimoji="1" lang="ja-JP" altLang="en-US" sz="2800"/>
              <a:t>生成</a:t>
            </a:r>
            <a:r>
              <a:rPr kumimoji="1" lang="en-US" altLang="ja-JP" sz="2800" dirty="0"/>
              <a:t>) → </a:t>
            </a:r>
            <a:r>
              <a:rPr kumimoji="1" lang="ja-JP" altLang="en-US" sz="2800"/>
              <a:t>加えられた情報をもとに回答を生成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1AAA36-BF7E-8549-037E-E536F838F6BE}"/>
              </a:ext>
            </a:extLst>
          </p:cNvPr>
          <p:cNvSpPr txBox="1"/>
          <p:nvPr/>
        </p:nvSpPr>
        <p:spPr>
          <a:xfrm>
            <a:off x="2712828" y="2051851"/>
            <a:ext cx="7377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/>
              <a:t>RAG (</a:t>
            </a:r>
            <a:r>
              <a:rPr lang="en" altLang="ja-JP" sz="2400" dirty="0"/>
              <a:t>Retrieval-Augmented Generation) </a:t>
            </a:r>
            <a:r>
              <a:rPr lang="ja-JP" altLang="en-US" sz="2400"/>
              <a:t>とは？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259710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3CFC9-7DE8-AF6D-6195-E98DEDF12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図 155">
            <a:extLst>
              <a:ext uri="{FF2B5EF4-FFF2-40B4-BE49-F238E27FC236}">
                <a16:creationId xmlns:a16="http://schemas.microsoft.com/office/drawing/2014/main" id="{A995513C-8B10-B9A0-DC4B-E8EF682E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984738" y="4515729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5542898-9034-9038-C14A-59352ED6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67" y="384532"/>
            <a:ext cx="8227860" cy="997773"/>
          </a:xfrm>
        </p:spPr>
        <p:txBody>
          <a:bodyPr>
            <a:normAutofit/>
          </a:bodyPr>
          <a:lstStyle/>
          <a:p>
            <a:r>
              <a:rPr kumimoji="1" lang="en-US" altLang="ja-JP" sz="6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RAG</a:t>
            </a:r>
            <a:r>
              <a:rPr kumimoji="1" lang="ja-JP" altLang="en-US" sz="6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チャットボット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406110B-3D79-9CCD-6753-DE342150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BCCD7424-2918-2C49-D4CF-C686172F4BBB}"/>
              </a:ext>
            </a:extLst>
          </p:cNvPr>
          <p:cNvSpPr/>
          <p:nvPr/>
        </p:nvSpPr>
        <p:spPr>
          <a:xfrm rot="5400000">
            <a:off x="872342" y="560119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AADDEA52-5B9E-6CD0-7508-3BCFB9BEA3A3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0702EAC8-858C-880C-7464-A4C7CDCE7745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グラフィックス 11" descr="思案中の吹き出し 枠線">
            <a:extLst>
              <a:ext uri="{FF2B5EF4-FFF2-40B4-BE49-F238E27FC236}">
                <a16:creationId xmlns:a16="http://schemas.microsoft.com/office/drawing/2014/main" id="{7417E2ED-4B5D-59BC-8BDA-73A932EA3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25623" t="57850" r="54849" b="-21382"/>
          <a:stretch>
            <a:fillRect/>
          </a:stretch>
        </p:blipFill>
        <p:spPr>
          <a:xfrm>
            <a:off x="7129529" y="1382305"/>
            <a:ext cx="1200937" cy="1078053"/>
          </a:xfrm>
          <a:custGeom>
            <a:avLst/>
            <a:gdLst>
              <a:gd name="connsiteX0" fmla="*/ 434782 w 1200937"/>
              <a:gd name="connsiteY0" fmla="*/ 0 h 1078053"/>
              <a:gd name="connsiteX1" fmla="*/ 434782 w 1200937"/>
              <a:gd name="connsiteY1" fmla="*/ 715229 h 1078053"/>
              <a:gd name="connsiteX2" fmla="*/ 1200937 w 1200937"/>
              <a:gd name="connsiteY2" fmla="*/ 715229 h 1078053"/>
              <a:gd name="connsiteX3" fmla="*/ 1192211 w 1200937"/>
              <a:gd name="connsiteY3" fmla="*/ 740284 h 1078053"/>
              <a:gd name="connsiteX4" fmla="*/ 620486 w 1200937"/>
              <a:gd name="connsiteY4" fmla="*/ 1078053 h 1078053"/>
              <a:gd name="connsiteX5" fmla="*/ 0 w 1200937"/>
              <a:gd name="connsiteY5" fmla="*/ 525018 h 1078053"/>
              <a:gd name="connsiteX6" fmla="*/ 378965 w 1200937"/>
              <a:gd name="connsiteY6" fmla="*/ 15443 h 1078053"/>
              <a:gd name="connsiteX7" fmla="*/ 434782 w 1200937"/>
              <a:gd name="connsiteY7" fmla="*/ 0 h 107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00937" h="1078053">
                <a:moveTo>
                  <a:pt x="434782" y="0"/>
                </a:moveTo>
                <a:lnTo>
                  <a:pt x="434782" y="715229"/>
                </a:lnTo>
                <a:lnTo>
                  <a:pt x="1200937" y="715229"/>
                </a:lnTo>
                <a:lnTo>
                  <a:pt x="1192211" y="740284"/>
                </a:lnTo>
                <a:cubicBezTo>
                  <a:pt x="1098016" y="938777"/>
                  <a:pt x="877500" y="1078053"/>
                  <a:pt x="620486" y="1078053"/>
                </a:cubicBezTo>
                <a:cubicBezTo>
                  <a:pt x="277801" y="1078053"/>
                  <a:pt x="0" y="830451"/>
                  <a:pt x="0" y="525018"/>
                </a:cubicBezTo>
                <a:cubicBezTo>
                  <a:pt x="0" y="295943"/>
                  <a:pt x="156263" y="99399"/>
                  <a:pt x="378965" y="15443"/>
                </a:cubicBezTo>
                <a:lnTo>
                  <a:pt x="434782" y="0"/>
                </a:lnTo>
                <a:close/>
              </a:path>
            </a:pathLst>
          </a:custGeom>
        </p:spPr>
      </p:pic>
      <p:pic>
        <p:nvPicPr>
          <p:cNvPr id="4" name="図 3" descr="グラフィカル ユーザー インターフェイス, テキスト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E40DD032-FDC2-B8B9-60A5-8F0D1088F79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8036" t="40221" r="2659" b="6136"/>
          <a:stretch>
            <a:fillRect/>
          </a:stretch>
        </p:blipFill>
        <p:spPr>
          <a:xfrm>
            <a:off x="546951" y="1559318"/>
            <a:ext cx="6106332" cy="45366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グラフィックス 6" descr="ユーザー 単色塗りつぶし">
            <a:extLst>
              <a:ext uri="{FF2B5EF4-FFF2-40B4-BE49-F238E27FC236}">
                <a16:creationId xmlns:a16="http://schemas.microsoft.com/office/drawing/2014/main" id="{57EFABB2-E5CE-87E1-9E8A-12D19A70F0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9954" y="2062806"/>
            <a:ext cx="795103" cy="79510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68AC99F-7451-2B6D-8855-A33B12B8A644}"/>
              </a:ext>
            </a:extLst>
          </p:cNvPr>
          <p:cNvSpPr/>
          <p:nvPr/>
        </p:nvSpPr>
        <p:spPr>
          <a:xfrm>
            <a:off x="4850785" y="2627085"/>
            <a:ext cx="1622585" cy="11611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800"/>
              <a:t>企業</a:t>
            </a:r>
            <a:r>
              <a:rPr kumimoji="1" lang="en-US" altLang="ja-JP" sz="800" dirty="0"/>
              <a:t>A</a:t>
            </a:r>
            <a:endParaRPr kumimoji="1" lang="ja-JP" altLang="en-US" sz="800"/>
          </a:p>
        </p:txBody>
      </p:sp>
      <p:sp>
        <p:nvSpPr>
          <p:cNvPr id="10" name="角丸四角形吹き出し 9">
            <a:extLst>
              <a:ext uri="{FF2B5EF4-FFF2-40B4-BE49-F238E27FC236}">
                <a16:creationId xmlns:a16="http://schemas.microsoft.com/office/drawing/2014/main" id="{5D9B40E8-6551-B889-9148-89CFA4C8727A}"/>
              </a:ext>
            </a:extLst>
          </p:cNvPr>
          <p:cNvSpPr/>
          <p:nvPr/>
        </p:nvSpPr>
        <p:spPr>
          <a:xfrm>
            <a:off x="7941729" y="2460358"/>
            <a:ext cx="3703320" cy="1176827"/>
          </a:xfrm>
          <a:prstGeom prst="wedgeRoundRectCallout">
            <a:avLst>
              <a:gd name="adj1" fmla="val -57047"/>
              <a:gd name="adj2" fmla="val -370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8A048EC-2A7B-FC97-CB2B-C97639648D20}"/>
              </a:ext>
            </a:extLst>
          </p:cNvPr>
          <p:cNvSpPr txBox="1"/>
          <p:nvPr/>
        </p:nvSpPr>
        <p:spPr>
          <a:xfrm>
            <a:off x="8104991" y="2737504"/>
            <a:ext cx="387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クラウドを学習にオススメ</a:t>
            </a:r>
            <a:endParaRPr kumimoji="1" lang="en-US" altLang="ja-JP" sz="2000" dirty="0"/>
          </a:p>
          <a:p>
            <a:r>
              <a:rPr kumimoji="1" lang="ja-JP" altLang="en-US" sz="2000"/>
              <a:t>の企業先はありますか？</a:t>
            </a:r>
          </a:p>
        </p:txBody>
      </p:sp>
      <p:pic>
        <p:nvPicPr>
          <p:cNvPr id="14" name="グラフィックス 13" descr="ロボット 単色塗りつぶし">
            <a:extLst>
              <a:ext uri="{FF2B5EF4-FFF2-40B4-BE49-F238E27FC236}">
                <a16:creationId xmlns:a16="http://schemas.microsoft.com/office/drawing/2014/main" id="{4EF7CE2F-52AA-5586-8C6A-22CD4BEA30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40306" y="3835305"/>
            <a:ext cx="914400" cy="914400"/>
          </a:xfrm>
          <a:prstGeom prst="rect">
            <a:avLst/>
          </a:prstGeom>
        </p:spPr>
      </p:pic>
      <p:sp>
        <p:nvSpPr>
          <p:cNvPr id="15" name="角丸四角形吹き出し 14">
            <a:extLst>
              <a:ext uri="{FF2B5EF4-FFF2-40B4-BE49-F238E27FC236}">
                <a16:creationId xmlns:a16="http://schemas.microsoft.com/office/drawing/2014/main" id="{2EDDE719-A3F5-F051-FD23-02AD1E9DD08E}"/>
              </a:ext>
            </a:extLst>
          </p:cNvPr>
          <p:cNvSpPr/>
          <p:nvPr/>
        </p:nvSpPr>
        <p:spPr>
          <a:xfrm>
            <a:off x="7941729" y="4161291"/>
            <a:ext cx="3703320" cy="1878991"/>
          </a:xfrm>
          <a:prstGeom prst="wedgeRoundRectCallout">
            <a:avLst>
              <a:gd name="adj1" fmla="val -57047"/>
              <a:gd name="adj2" fmla="val -3701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20A3887-C003-3A67-1944-58F3780284F8}"/>
              </a:ext>
            </a:extLst>
          </p:cNvPr>
          <p:cNvSpPr txBox="1"/>
          <p:nvPr/>
        </p:nvSpPr>
        <p:spPr>
          <a:xfrm>
            <a:off x="8104991" y="4308933"/>
            <a:ext cx="38786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おすすめの企業は</a:t>
            </a:r>
            <a:br>
              <a:rPr kumimoji="1" lang="en-US" altLang="ja-JP" sz="2000" dirty="0"/>
            </a:br>
            <a:r>
              <a:rPr kumimoji="1" lang="ja-JP" altLang="en-US" sz="2000"/>
              <a:t>株式会社〇〇</a:t>
            </a:r>
            <a:r>
              <a:rPr lang="ja-JP" altLang="en-US" sz="2000"/>
              <a:t>〇〇です！</a:t>
            </a:r>
            <a:endParaRPr lang="en-US" altLang="ja-JP" sz="2000" dirty="0"/>
          </a:p>
          <a:p>
            <a:r>
              <a:rPr kumimoji="1" lang="ja-JP" altLang="en-US" sz="2000"/>
              <a:t>ここでは</a:t>
            </a:r>
            <a:r>
              <a:rPr kumimoji="1" lang="en-US" altLang="ja-JP" sz="2000" dirty="0"/>
              <a:t>Python</a:t>
            </a:r>
            <a:r>
              <a:rPr kumimoji="1" lang="ja-JP" altLang="en-US" sz="2000"/>
              <a:t>を使用した</a:t>
            </a:r>
            <a:endParaRPr kumimoji="1" lang="en-US" altLang="ja-JP" sz="2000" dirty="0"/>
          </a:p>
          <a:p>
            <a:r>
              <a:rPr kumimoji="1" lang="ja-JP" altLang="en-US" sz="2000"/>
              <a:t>クラウドベースの</a:t>
            </a:r>
            <a:r>
              <a:rPr lang="ja-JP" altLang="en-US" sz="2000"/>
              <a:t>アプリ開発</a:t>
            </a:r>
            <a:endParaRPr lang="en-US" altLang="ja-JP" sz="2000" dirty="0"/>
          </a:p>
          <a:p>
            <a:r>
              <a:rPr lang="ja-JP" altLang="en-US" sz="2000"/>
              <a:t>を学</a:t>
            </a:r>
            <a:r>
              <a:rPr kumimoji="1" lang="ja-JP" altLang="en-US" sz="2000"/>
              <a:t>ぶことが出来ます。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143D307-955F-23A7-3B3C-D7F1B66534AE}"/>
              </a:ext>
            </a:extLst>
          </p:cNvPr>
          <p:cNvSpPr txBox="1"/>
          <p:nvPr/>
        </p:nvSpPr>
        <p:spPr>
          <a:xfrm>
            <a:off x="7840664" y="1675454"/>
            <a:ext cx="397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活用例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D828DF5-77C8-E738-70CB-765FF8E97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DE0CA9-CDB3-5A4E-A27F-0E7B3BDADCC4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F2F30D1-BB02-AD9E-911D-D4587B2A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27BDB-B0A5-E14D-8B36-74163E6412FC}" type="datetime1">
              <a:rPr kumimoji="1" lang="ja-JP" altLang="en-US" smtClean="0"/>
              <a:t>2025/10/25</a:t>
            </a:fld>
            <a:endParaRPr kumimoji="1" lang="ja-JP" altLang="en-US"/>
          </a:p>
        </p:txBody>
      </p:sp>
      <p:pic>
        <p:nvPicPr>
          <p:cNvPr id="6" name="図 5" descr="黒い背景に白い文字がある&#10;&#10;AI 生成コンテンツは誤りを含む可能性があります。">
            <a:extLst>
              <a:ext uri="{FF2B5EF4-FFF2-40B4-BE49-F238E27FC236}">
                <a16:creationId xmlns:a16="http://schemas.microsoft.com/office/drawing/2014/main" id="{89EE56DC-CF2C-9BF3-1B37-269D75C26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6943" y="136525"/>
            <a:ext cx="2251747" cy="3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11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7DB1E-71B2-DAAF-6414-DD0E18E91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BDDA0E-B5C8-8918-BFED-4145FE32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015" y="566618"/>
            <a:ext cx="4481752" cy="99777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動作テスト</a:t>
            </a:r>
            <a:r>
              <a:rPr kumimoji="1" lang="en-US" altLang="ja-JP" sz="4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kumimoji="1" lang="ja-JP" altLang="en-US" sz="480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50AEFB1-8C62-5D79-492A-CC12D61A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83" t="15447" r="41647" b="61301"/>
          <a:stretch>
            <a:fillRect/>
          </a:stretch>
        </p:blipFill>
        <p:spPr>
          <a:xfrm>
            <a:off x="10448690" y="-462040"/>
            <a:ext cx="2007222" cy="2021358"/>
          </a:xfrm>
          <a:custGeom>
            <a:avLst/>
            <a:gdLst>
              <a:gd name="connsiteX0" fmla="*/ 791737 w 1583474"/>
              <a:gd name="connsiteY0" fmla="*/ 0 h 1594626"/>
              <a:gd name="connsiteX1" fmla="*/ 1583474 w 1583474"/>
              <a:gd name="connsiteY1" fmla="*/ 797313 h 1594626"/>
              <a:gd name="connsiteX2" fmla="*/ 791737 w 1583474"/>
              <a:gd name="connsiteY2" fmla="*/ 1594626 h 1594626"/>
              <a:gd name="connsiteX3" fmla="*/ 0 w 1583474"/>
              <a:gd name="connsiteY3" fmla="*/ 797313 h 1594626"/>
              <a:gd name="connsiteX4" fmla="*/ 791737 w 1583474"/>
              <a:gd name="connsiteY4" fmla="*/ 0 h 159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3474" h="1594626">
                <a:moveTo>
                  <a:pt x="791737" y="0"/>
                </a:moveTo>
                <a:cubicBezTo>
                  <a:pt x="1229001" y="0"/>
                  <a:pt x="1583474" y="356969"/>
                  <a:pt x="1583474" y="797313"/>
                </a:cubicBezTo>
                <a:cubicBezTo>
                  <a:pt x="1583474" y="1237657"/>
                  <a:pt x="1229001" y="1594626"/>
                  <a:pt x="791737" y="1594626"/>
                </a:cubicBezTo>
                <a:cubicBezTo>
                  <a:pt x="354473" y="1594626"/>
                  <a:pt x="0" y="1237657"/>
                  <a:pt x="0" y="797313"/>
                </a:cubicBezTo>
                <a:cubicBezTo>
                  <a:pt x="0" y="356969"/>
                  <a:pt x="354473" y="0"/>
                  <a:pt x="791737" y="0"/>
                </a:cubicBezTo>
                <a:close/>
              </a:path>
            </a:pathLst>
          </a:custGeom>
        </p:spPr>
      </p:pic>
      <p:sp>
        <p:nvSpPr>
          <p:cNvPr id="159" name="三角形 158">
            <a:extLst>
              <a:ext uri="{FF2B5EF4-FFF2-40B4-BE49-F238E27FC236}">
                <a16:creationId xmlns:a16="http://schemas.microsoft.com/office/drawing/2014/main" id="{D9BDF86C-0530-122D-3D42-D7CD96693223}"/>
              </a:ext>
            </a:extLst>
          </p:cNvPr>
          <p:cNvSpPr/>
          <p:nvPr/>
        </p:nvSpPr>
        <p:spPr>
          <a:xfrm rot="5400000">
            <a:off x="984133" y="685085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三角形 164">
            <a:extLst>
              <a:ext uri="{FF2B5EF4-FFF2-40B4-BE49-F238E27FC236}">
                <a16:creationId xmlns:a16="http://schemas.microsoft.com/office/drawing/2014/main" id="{0112504D-55CE-E5DE-7ED7-113DDD183DEB}"/>
              </a:ext>
            </a:extLst>
          </p:cNvPr>
          <p:cNvSpPr/>
          <p:nvPr/>
        </p:nvSpPr>
        <p:spPr>
          <a:xfrm rot="5400000">
            <a:off x="3808593" y="-1009104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三角形 165">
            <a:extLst>
              <a:ext uri="{FF2B5EF4-FFF2-40B4-BE49-F238E27FC236}">
                <a16:creationId xmlns:a16="http://schemas.microsoft.com/office/drawing/2014/main" id="{00958DAB-E83A-25AE-D25C-9D40787A5B1F}"/>
              </a:ext>
            </a:extLst>
          </p:cNvPr>
          <p:cNvSpPr/>
          <p:nvPr/>
        </p:nvSpPr>
        <p:spPr>
          <a:xfrm rot="7790936">
            <a:off x="422988" y="-858486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三角形 166">
            <a:extLst>
              <a:ext uri="{FF2B5EF4-FFF2-40B4-BE49-F238E27FC236}">
                <a16:creationId xmlns:a16="http://schemas.microsoft.com/office/drawing/2014/main" id="{9094065F-8AA2-3E6E-2AFE-18660B3C1DFE}"/>
              </a:ext>
            </a:extLst>
          </p:cNvPr>
          <p:cNvSpPr/>
          <p:nvPr/>
        </p:nvSpPr>
        <p:spPr>
          <a:xfrm rot="15426166">
            <a:off x="7119603" y="-946217"/>
            <a:ext cx="657765" cy="621613"/>
          </a:xfrm>
          <a:prstGeom prst="triangl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6" name="図 155">
            <a:extLst>
              <a:ext uri="{FF2B5EF4-FFF2-40B4-BE49-F238E27FC236}">
                <a16:creationId xmlns:a16="http://schemas.microsoft.com/office/drawing/2014/main" id="{122DBDAD-F814-F065-57EF-C4795E04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753" t="37695" r="29220" b="9055"/>
          <a:stretch>
            <a:fillRect/>
          </a:stretch>
        </p:blipFill>
        <p:spPr>
          <a:xfrm rot="284203">
            <a:off x="-779820" y="4560188"/>
            <a:ext cx="3063379" cy="2663987"/>
          </a:xfrm>
          <a:custGeom>
            <a:avLst/>
            <a:gdLst>
              <a:gd name="connsiteX0" fmla="*/ 1196622 w 4199466"/>
              <a:gd name="connsiteY0" fmla="*/ 0 h 3651955"/>
              <a:gd name="connsiteX1" fmla="*/ 3076222 w 4199466"/>
              <a:gd name="connsiteY1" fmla="*/ 146755 h 3651955"/>
              <a:gd name="connsiteX2" fmla="*/ 4199466 w 4199466"/>
              <a:gd name="connsiteY2" fmla="*/ 1834444 h 3651955"/>
              <a:gd name="connsiteX3" fmla="*/ 3002844 w 4199466"/>
              <a:gd name="connsiteY3" fmla="*/ 3651955 h 3651955"/>
              <a:gd name="connsiteX4" fmla="*/ 1140178 w 4199466"/>
              <a:gd name="connsiteY4" fmla="*/ 3539066 h 3651955"/>
              <a:gd name="connsiteX5" fmla="*/ 0 w 4199466"/>
              <a:gd name="connsiteY5" fmla="*/ 1840088 h 3651955"/>
              <a:gd name="connsiteX6" fmla="*/ 1196622 w 4199466"/>
              <a:gd name="connsiteY6" fmla="*/ 0 h 3651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9466" h="3651955">
                <a:moveTo>
                  <a:pt x="1196622" y="0"/>
                </a:moveTo>
                <a:lnTo>
                  <a:pt x="3076222" y="146755"/>
                </a:lnTo>
                <a:lnTo>
                  <a:pt x="4199466" y="1834444"/>
                </a:lnTo>
                <a:lnTo>
                  <a:pt x="3002844" y="3651955"/>
                </a:lnTo>
                <a:lnTo>
                  <a:pt x="1140178" y="3539066"/>
                </a:lnTo>
                <a:lnTo>
                  <a:pt x="0" y="1840088"/>
                </a:lnTo>
                <a:lnTo>
                  <a:pt x="1196622" y="0"/>
                </a:lnTo>
                <a:close/>
              </a:path>
            </a:pathLst>
          </a:custGeom>
        </p:spPr>
      </p:pic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C1355D5E-FCAF-E741-BC4C-606CDD10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  <p:pic>
        <p:nvPicPr>
          <p:cNvPr id="10" name="図 9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74C3C96A-6A98-51B7-97C5-70C1734C1D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8" t="15031" r="2559" b="9134"/>
          <a:stretch>
            <a:fillRect/>
          </a:stretch>
        </p:blipFill>
        <p:spPr>
          <a:xfrm>
            <a:off x="130631" y="2819230"/>
            <a:ext cx="7141680" cy="387211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図 10" descr="グラフィカル ユーザー インターフェイス, テキスト, アプリケーション, メール&#10;&#10;AI 生成コンテンツは誤りを含む可能性があります。">
            <a:extLst>
              <a:ext uri="{FF2B5EF4-FFF2-40B4-BE49-F238E27FC236}">
                <a16:creationId xmlns:a16="http://schemas.microsoft.com/office/drawing/2014/main" id="{6D84AF00-A49B-2462-838F-87CD7F0304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3" t="2085" r="53138" b="91796"/>
          <a:stretch>
            <a:fillRect/>
          </a:stretch>
        </p:blipFill>
        <p:spPr>
          <a:xfrm>
            <a:off x="189291" y="1972118"/>
            <a:ext cx="4883808" cy="4557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図 14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C2542C15-2AE0-089B-D64A-B67640B28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485" y="359674"/>
            <a:ext cx="4481752" cy="63316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9281C7D-4CCA-B89D-946A-AEA99F5ECCAF}"/>
              </a:ext>
            </a:extLst>
          </p:cNvPr>
          <p:cNvSpPr txBox="1"/>
          <p:nvPr/>
        </p:nvSpPr>
        <p:spPr>
          <a:xfrm>
            <a:off x="5361385" y="1888063"/>
            <a:ext cx="1999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/>
              <a:t>生成時間</a:t>
            </a:r>
            <a:endParaRPr kumimoji="1" lang="en-US" altLang="ja-JP" sz="2000" dirty="0"/>
          </a:p>
          <a:p>
            <a:r>
              <a:rPr lang="ja-JP" altLang="en-US" sz="2000"/>
              <a:t>約</a:t>
            </a:r>
            <a:r>
              <a:rPr lang="en-US" altLang="ja-JP" sz="2000" dirty="0"/>
              <a:t>15</a:t>
            </a:r>
            <a:r>
              <a:rPr lang="ja-JP" altLang="en-US" sz="2000"/>
              <a:t>秒</a:t>
            </a:r>
            <a:r>
              <a:rPr lang="en-US" altLang="ja-JP" sz="2000" dirty="0"/>
              <a:t> (14.55)</a:t>
            </a:r>
            <a:endParaRPr kumimoji="1" lang="ja-JP" altLang="en-US" sz="200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9424340-35C4-A716-7AF3-1E2E1DBD1E67}"/>
              </a:ext>
            </a:extLst>
          </p:cNvPr>
          <p:cNvSpPr/>
          <p:nvPr/>
        </p:nvSpPr>
        <p:spPr>
          <a:xfrm>
            <a:off x="8492463" y="749597"/>
            <a:ext cx="2888343" cy="380932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>
                <a:solidFill>
                  <a:sysClr val="windowText" lastClr="000000"/>
                </a:solidFill>
              </a:rPr>
              <a:t>企業</a:t>
            </a:r>
            <a:r>
              <a:rPr kumimoji="1" lang="en-US" altLang="ja-JP" sz="2000" dirty="0">
                <a:solidFill>
                  <a:sysClr val="windowText" lastClr="000000"/>
                </a:solidFill>
              </a:rPr>
              <a:t>A</a:t>
            </a:r>
            <a:endParaRPr kumimoji="1" lang="ja-JP" altLang="en-US" sz="2000">
              <a:solidFill>
                <a:sysClr val="windowText" lastClr="000000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D0466E4-A1C4-2D29-A828-07D0ADB84159}"/>
              </a:ext>
            </a:extLst>
          </p:cNvPr>
          <p:cNvSpPr/>
          <p:nvPr/>
        </p:nvSpPr>
        <p:spPr>
          <a:xfrm>
            <a:off x="8492463" y="1473791"/>
            <a:ext cx="2888343" cy="15095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>
                <a:solidFill>
                  <a:sysClr val="windowText" lastClr="000000"/>
                </a:solidFill>
              </a:rPr>
              <a:t>企業先</a:t>
            </a:r>
            <a:r>
              <a:rPr lang="en-US" altLang="ja-JP" sz="1000" dirty="0">
                <a:solidFill>
                  <a:sysClr val="windowText" lastClr="000000"/>
                </a:solidFill>
              </a:rPr>
              <a:t> </a:t>
            </a:r>
            <a:r>
              <a:rPr lang="ja-JP" altLang="en-US" sz="1000">
                <a:solidFill>
                  <a:sysClr val="windowText" lastClr="000000"/>
                </a:solidFill>
              </a:rPr>
              <a:t>責任者様</a:t>
            </a:r>
            <a:r>
              <a:rPr lang="en-US" altLang="ja-JP" sz="1000" dirty="0">
                <a:solidFill>
                  <a:sysClr val="windowText" lastClr="000000"/>
                </a:solidFill>
              </a:rPr>
              <a:t> </a:t>
            </a:r>
            <a:r>
              <a:rPr lang="ja-JP" altLang="en-US" sz="1000">
                <a:solidFill>
                  <a:sysClr val="windowText" lastClr="000000"/>
                </a:solidFill>
              </a:rPr>
              <a:t>名前</a:t>
            </a:r>
            <a:endParaRPr kumimoji="1" lang="ja-JP" altLang="en-US" sz="1000">
              <a:solidFill>
                <a:sysClr val="windowText" lastClr="00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2C72457-5FBE-0756-8A5B-824A2D2BBED6}"/>
              </a:ext>
            </a:extLst>
          </p:cNvPr>
          <p:cNvSpPr/>
          <p:nvPr/>
        </p:nvSpPr>
        <p:spPr>
          <a:xfrm>
            <a:off x="8492463" y="1735655"/>
            <a:ext cx="2888343" cy="152408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>
                <a:solidFill>
                  <a:sysClr val="windowText" lastClr="000000"/>
                </a:solidFill>
              </a:rPr>
              <a:t>担当教員</a:t>
            </a:r>
            <a:r>
              <a:rPr lang="en-US" altLang="ja-JP" sz="1000" dirty="0">
                <a:solidFill>
                  <a:sysClr val="windowText" lastClr="000000"/>
                </a:solidFill>
              </a:rPr>
              <a:t> </a:t>
            </a:r>
            <a:r>
              <a:rPr lang="ja-JP" altLang="en-US" sz="1000">
                <a:solidFill>
                  <a:sysClr val="windowText" lastClr="000000"/>
                </a:solidFill>
              </a:rPr>
              <a:t>名前</a:t>
            </a:r>
            <a:endParaRPr kumimoji="1" lang="ja-JP" altLang="en-US" sz="1000">
              <a:solidFill>
                <a:sysClr val="windowText" lastClr="00000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60B2D1A-66A4-FB33-E0FB-3DC16FDFC46A}"/>
              </a:ext>
            </a:extLst>
          </p:cNvPr>
          <p:cNvSpPr/>
          <p:nvPr/>
        </p:nvSpPr>
        <p:spPr>
          <a:xfrm>
            <a:off x="8492463" y="1202203"/>
            <a:ext cx="2888343" cy="152408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000">
                <a:solidFill>
                  <a:sysClr val="windowText" lastClr="000000"/>
                </a:solidFill>
              </a:rPr>
              <a:t>参加学生名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C6E82CC-6756-EDD6-8616-C6699BC0FD36}"/>
              </a:ext>
            </a:extLst>
          </p:cNvPr>
          <p:cNvSpPr/>
          <p:nvPr/>
        </p:nvSpPr>
        <p:spPr>
          <a:xfrm>
            <a:off x="1201225" y="6394269"/>
            <a:ext cx="1492549" cy="227908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00">
                <a:solidFill>
                  <a:sysClr val="windowText" lastClr="000000"/>
                </a:solidFill>
              </a:rPr>
              <a:t>企業先</a:t>
            </a:r>
            <a:r>
              <a:rPr lang="en-US" altLang="ja-JP" sz="1000" dirty="0">
                <a:solidFill>
                  <a:sysClr val="windowText" lastClr="000000"/>
                </a:solidFill>
              </a:rPr>
              <a:t> </a:t>
            </a:r>
            <a:r>
              <a:rPr lang="ja-JP" altLang="en-US" sz="1000">
                <a:solidFill>
                  <a:sysClr val="windowText" lastClr="000000"/>
                </a:solidFill>
              </a:rPr>
              <a:t>責任者様</a:t>
            </a:r>
            <a:r>
              <a:rPr lang="en-US" altLang="ja-JP" sz="1000" dirty="0">
                <a:solidFill>
                  <a:sysClr val="windowText" lastClr="000000"/>
                </a:solidFill>
              </a:rPr>
              <a:t> </a:t>
            </a:r>
            <a:r>
              <a:rPr lang="ja-JP" altLang="en-US" sz="1000">
                <a:solidFill>
                  <a:sysClr val="windowText" lastClr="000000"/>
                </a:solidFill>
              </a:rPr>
              <a:t>名前</a:t>
            </a:r>
            <a:endParaRPr kumimoji="1" lang="ja-JP" altLang="en-US" sz="1000">
              <a:solidFill>
                <a:sysClr val="windowText" lastClr="000000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C9D6830-7E7E-D371-B6B1-896D78BD536F}"/>
              </a:ext>
            </a:extLst>
          </p:cNvPr>
          <p:cNvSpPr/>
          <p:nvPr/>
        </p:nvSpPr>
        <p:spPr>
          <a:xfrm>
            <a:off x="483051" y="3183415"/>
            <a:ext cx="1246895" cy="152941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solidFill>
                  <a:sysClr val="windowText" lastClr="000000"/>
                </a:solidFill>
              </a:rPr>
              <a:t>企業</a:t>
            </a:r>
            <a:r>
              <a:rPr kumimoji="1" lang="en-US" altLang="ja-JP" sz="1100" dirty="0">
                <a:solidFill>
                  <a:sysClr val="windowText" lastClr="000000"/>
                </a:solidFill>
              </a:rPr>
              <a:t>A</a:t>
            </a:r>
            <a:endParaRPr kumimoji="1" lang="ja-JP" altLang="en-US" sz="1100">
              <a:solidFill>
                <a:sysClr val="windowText" lastClr="00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F8F2BE2-3746-D924-7712-E9FEDC096203}"/>
              </a:ext>
            </a:extLst>
          </p:cNvPr>
          <p:cNvSpPr/>
          <p:nvPr/>
        </p:nvSpPr>
        <p:spPr>
          <a:xfrm>
            <a:off x="2388321" y="3183414"/>
            <a:ext cx="2504955" cy="152941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solidFill>
                  <a:sysClr val="windowText" lastClr="000000"/>
                </a:solidFill>
              </a:rPr>
              <a:t>企業</a:t>
            </a:r>
            <a:r>
              <a:rPr kumimoji="1" lang="en-US" altLang="ja-JP" sz="1100" dirty="0">
                <a:solidFill>
                  <a:sysClr val="windowText" lastClr="000000"/>
                </a:solidFill>
              </a:rPr>
              <a:t>A </a:t>
            </a:r>
            <a:r>
              <a:rPr kumimoji="1" lang="ja-JP" altLang="en-US" sz="1100">
                <a:solidFill>
                  <a:sysClr val="windowText" lastClr="000000"/>
                </a:solidFill>
              </a:rPr>
              <a:t>住所情報</a:t>
            </a:r>
          </a:p>
        </p:txBody>
      </p:sp>
      <p:pic>
        <p:nvPicPr>
          <p:cNvPr id="19" name="グラフィックス 18" descr="右矢印 単色塗りつぶし">
            <a:extLst>
              <a:ext uri="{FF2B5EF4-FFF2-40B4-BE49-F238E27FC236}">
                <a16:creationId xmlns:a16="http://schemas.microsoft.com/office/drawing/2014/main" id="{C4FCD911-E594-EC44-CABA-02D0DB86F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723873">
            <a:off x="6453289" y="1783428"/>
            <a:ext cx="1304829" cy="1304829"/>
          </a:xfrm>
          <a:prstGeom prst="rect">
            <a:avLst/>
          </a:prstGeom>
        </p:spPr>
      </p:pic>
      <p:pic>
        <p:nvPicPr>
          <p:cNvPr id="20" name="グラフィックス 19" descr="右矢印 単色塗りつぶし">
            <a:extLst>
              <a:ext uri="{FF2B5EF4-FFF2-40B4-BE49-F238E27FC236}">
                <a16:creationId xmlns:a16="http://schemas.microsoft.com/office/drawing/2014/main" id="{93C22F0D-8A1F-8C73-21C8-055F821E4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0004" y="3450456"/>
            <a:ext cx="1304829" cy="1304829"/>
          </a:xfrm>
          <a:prstGeom prst="rect">
            <a:avLst/>
          </a:prstGeom>
        </p:spPr>
      </p:pic>
      <p:pic>
        <p:nvPicPr>
          <p:cNvPr id="21" name="グラフィックス 20" descr="右矢印 単色塗りつぶし">
            <a:extLst>
              <a:ext uri="{FF2B5EF4-FFF2-40B4-BE49-F238E27FC236}">
                <a16:creationId xmlns:a16="http://schemas.microsoft.com/office/drawing/2014/main" id="{DC50D4A6-8BDD-A4B5-9CFE-AE5B52211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15130" y="5528981"/>
            <a:ext cx="726399" cy="726399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F56A8CF-9086-3038-A9DD-123FA29671C1}"/>
              </a:ext>
            </a:extLst>
          </p:cNvPr>
          <p:cNvSpPr/>
          <p:nvPr/>
        </p:nvSpPr>
        <p:spPr>
          <a:xfrm>
            <a:off x="678202" y="2081517"/>
            <a:ext cx="1046045" cy="245913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>
                <a:solidFill>
                  <a:sysClr val="windowText" lastClr="000000"/>
                </a:solidFill>
              </a:rPr>
              <a:t>企業</a:t>
            </a:r>
            <a:r>
              <a:rPr kumimoji="1" lang="en-US" altLang="ja-JP" sz="1100" dirty="0">
                <a:solidFill>
                  <a:sysClr val="windowText" lastClr="000000"/>
                </a:solidFill>
              </a:rPr>
              <a:t>A</a:t>
            </a:r>
            <a:endParaRPr kumimoji="1" lang="ja-JP" altLang="en-US" sz="11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41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3595</TotalTime>
  <Words>823</Words>
  <Application>Microsoft Macintosh PowerPoint</Application>
  <PresentationFormat>ワイド画面</PresentationFormat>
  <Paragraphs>196</Paragraphs>
  <Slides>18</Slides>
  <Notes>16</Notes>
  <HiddenSlides>2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2" baseType="lpstr">
      <vt:lpstr>游ゴシック</vt:lpstr>
      <vt:lpstr>游ゴシック Light</vt:lpstr>
      <vt:lpstr>Arial</vt:lpstr>
      <vt:lpstr>Office テーマ</vt:lpstr>
      <vt:lpstr>PowerPoint プレゼンテーション</vt:lpstr>
      <vt:lpstr>背景</vt:lpstr>
      <vt:lpstr>臨地実務実習 詳細</vt:lpstr>
      <vt:lpstr>臨地実務実習</vt:lpstr>
      <vt:lpstr>ポスター</vt:lpstr>
      <vt:lpstr>課題</vt:lpstr>
      <vt:lpstr>RAGチャットボットとは？ </vt:lpstr>
      <vt:lpstr>RAGチャットボット</vt:lpstr>
      <vt:lpstr>動作テスト </vt:lpstr>
      <vt:lpstr>システム構成図</vt:lpstr>
      <vt:lpstr>各種AWSサービス概要</vt:lpstr>
      <vt:lpstr>各種AWSサービス概要</vt:lpstr>
      <vt:lpstr>システム構成図</vt:lpstr>
      <vt:lpstr>まとめ</vt:lpstr>
      <vt:lpstr>参考文献一覧</vt:lpstr>
      <vt:lpstr>ご清聴ありがとう ございました</vt:lpstr>
      <vt:lpstr>目的・背景</vt:lpstr>
      <vt:lpstr>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空仁 野村</dc:creator>
  <cp:lastModifiedBy>空仁 野村</cp:lastModifiedBy>
  <cp:revision>26</cp:revision>
  <dcterms:created xsi:type="dcterms:W3CDTF">2025-10-05T05:25:41Z</dcterms:created>
  <dcterms:modified xsi:type="dcterms:W3CDTF">2025-10-25T04:21:47Z</dcterms:modified>
</cp:coreProperties>
</file>